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717" autoAdjust="0"/>
  </p:normalViewPr>
  <p:slideViewPr>
    <p:cSldViewPr snapToGrid="0" showGuides="1">
      <p:cViewPr varScale="1">
        <p:scale>
          <a:sx n="82" d="100"/>
          <a:sy n="82"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Infant Mortality Rate (per 1,000 live births)</c:v>
                </c:pt>
                <c:pt idx="1">
                  <c:v>Water Treatment Method – Filtration</c:v>
                </c:pt>
                <c:pt idx="2">
                  <c:v>Country – Indonesia</c:v>
                </c:pt>
                <c:pt idx="3">
                  <c:v>Water Source Type – Well</c:v>
                </c:pt>
                <c:pt idx="4">
                  <c:v>Turbidity (NTU)</c:v>
                </c:pt>
                <c:pt idx="5">
                  <c:v>Water Source Type – Spring</c:v>
                </c:pt>
                <c:pt idx="6">
                  <c:v>Water Source Type – Tap</c:v>
                </c:pt>
                <c:pt idx="7">
                  <c:v>Rainfall (mm per year)</c:v>
                </c:pt>
                <c:pt idx="8">
                  <c:v>Healthcare Access Index (0–100)</c:v>
                </c:pt>
                <c:pt idx="9">
                  <c:v>Water Treatment Method – Chlorination</c:v>
                </c:pt>
              </c:strCache>
            </c:strRef>
          </c:cat>
          <c:val>
            <c:numRef>
              <c:f>Sheet1!$B$2:$B$11</c:f>
              <c:numCache>
                <c:formatCode>General</c:formatCode>
                <c:ptCount val="10"/>
                <c:pt idx="0">
                  <c:v>0.15</c:v>
                </c:pt>
                <c:pt idx="1">
                  <c:v>0.12</c:v>
                </c:pt>
                <c:pt idx="2">
                  <c:v>0.1</c:v>
                </c:pt>
                <c:pt idx="3">
                  <c:v>8.5000000000000006E-2</c:v>
                </c:pt>
                <c:pt idx="4">
                  <c:v>7.0000000000000007E-2</c:v>
                </c:pt>
                <c:pt idx="5">
                  <c:v>0.06</c:v>
                </c:pt>
                <c:pt idx="6">
                  <c:v>0.05</c:v>
                </c:pt>
                <c:pt idx="7">
                  <c:v>0.04</c:v>
                </c:pt>
                <c:pt idx="8">
                  <c:v>3.5000000000000003E-2</c:v>
                </c:pt>
                <c:pt idx="9">
                  <c:v>2.5000000000000001E-2</c:v>
                </c:pt>
              </c:numCache>
            </c:numRef>
          </c:val>
          <c:extLst>
            <c:ext xmlns:c16="http://schemas.microsoft.com/office/drawing/2014/chart" uri="{C3380CC4-5D6E-409C-BE32-E72D297353CC}">
              <c16:uniqueId val="{00000000-C1B1-4BCA-8D6A-A21733343AA2}"/>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Dissolved Oxygen (mg/L) &amp; Region – West</c:v>
                </c:pt>
                <c:pt idx="1">
                  <c:v>Country – Brazil</c:v>
                </c:pt>
                <c:pt idx="2">
                  <c:v>Country – USA</c:v>
                </c:pt>
                <c:pt idx="3">
                  <c:v>Infant Mortality Rate &amp; Country – USA</c:v>
                </c:pt>
                <c:pt idx="4">
                  <c:v>Turbidity (NTU) &amp; Water Source – Spring</c:v>
                </c:pt>
                <c:pt idx="5">
                  <c:v>Water Source – Spring</c:v>
                </c:pt>
                <c:pt idx="6">
                  <c:v>Turbidity (NTU) &amp; Region – West</c:v>
                </c:pt>
                <c:pt idx="7">
                  <c:v>Diarrheal Cases &amp; Water Source – River</c:v>
                </c:pt>
                <c:pt idx="8">
                  <c:v>Dissolved Oxygen &amp; Water Source – Well</c:v>
                </c:pt>
                <c:pt idx="9">
                  <c:v>Dissolved Oxygen &amp; Water Source – River</c:v>
                </c:pt>
              </c:strCache>
            </c:strRef>
          </c:cat>
          <c:val>
            <c:numRef>
              <c:f>Sheet1!$B$2:$B$11</c:f>
              <c:numCache>
                <c:formatCode>General</c:formatCode>
                <c:ptCount val="10"/>
                <c:pt idx="0">
                  <c:v>2.1000000000000001E-2</c:v>
                </c:pt>
                <c:pt idx="1">
                  <c:v>1.9E-2</c:v>
                </c:pt>
                <c:pt idx="2">
                  <c:v>1.7999999999999999E-2</c:v>
                </c:pt>
                <c:pt idx="3">
                  <c:v>1.6E-2</c:v>
                </c:pt>
                <c:pt idx="4">
                  <c:v>1.4999999999999999E-2</c:v>
                </c:pt>
                <c:pt idx="5">
                  <c:v>1.4E-2</c:v>
                </c:pt>
                <c:pt idx="6">
                  <c:v>1.2999999999999999E-2</c:v>
                </c:pt>
                <c:pt idx="7">
                  <c:v>1.2E-2</c:v>
                </c:pt>
                <c:pt idx="8">
                  <c:v>1.0999999999999999E-2</c:v>
                </c:pt>
                <c:pt idx="9">
                  <c:v>0.01</c:v>
                </c:pt>
              </c:numCache>
            </c:numRef>
          </c:val>
          <c:extLst>
            <c:ext xmlns:c16="http://schemas.microsoft.com/office/drawing/2014/chart" uri="{C3380CC4-5D6E-409C-BE32-E72D297353CC}">
              <c16:uniqueId val="{00000000-169D-4848-94C9-7B0548E7B07B}"/>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Country – Brazil</c:v>
                </c:pt>
                <c:pt idx="1">
                  <c:v>Country – Nigeria</c:v>
                </c:pt>
                <c:pt idx="2">
                  <c:v>Water Source – Spring</c:v>
                </c:pt>
                <c:pt idx="3">
                  <c:v>Country – Ethiopia</c:v>
                </c:pt>
                <c:pt idx="4">
                  <c:v>Region – West</c:v>
                </c:pt>
                <c:pt idx="5">
                  <c:v>Typhoid Cases per 100,000 people</c:v>
                </c:pt>
                <c:pt idx="6">
                  <c:v>Water Source – River</c:v>
                </c:pt>
                <c:pt idx="7">
                  <c:v>GDP per Capita (USD)</c:v>
                </c:pt>
                <c:pt idx="8">
                  <c:v>Infant Mortality Rate</c:v>
                </c:pt>
                <c:pt idx="9">
                  <c:v>Urbanization Rate (%)</c:v>
                </c:pt>
              </c:strCache>
            </c:strRef>
          </c:cat>
          <c:val>
            <c:numRef>
              <c:f>Sheet1!$B$2:$B$11</c:f>
              <c:numCache>
                <c:formatCode>General</c:formatCode>
                <c:ptCount val="10"/>
                <c:pt idx="0">
                  <c:v>4.1000000000000002E-2</c:v>
                </c:pt>
                <c:pt idx="1">
                  <c:v>3.7999999999999999E-2</c:v>
                </c:pt>
                <c:pt idx="2">
                  <c:v>3.2000000000000001E-2</c:v>
                </c:pt>
                <c:pt idx="3">
                  <c:v>0.03</c:v>
                </c:pt>
                <c:pt idx="4">
                  <c:v>2.8000000000000001E-2</c:v>
                </c:pt>
                <c:pt idx="5">
                  <c:v>2.5999999999999999E-2</c:v>
                </c:pt>
                <c:pt idx="6">
                  <c:v>2.4E-2</c:v>
                </c:pt>
                <c:pt idx="7">
                  <c:v>2.1999999999999999E-2</c:v>
                </c:pt>
                <c:pt idx="8">
                  <c:v>0.02</c:v>
                </c:pt>
                <c:pt idx="9">
                  <c:v>1.9E-2</c:v>
                </c:pt>
              </c:numCache>
            </c:numRef>
          </c:val>
          <c:extLst>
            <c:ext xmlns:c16="http://schemas.microsoft.com/office/drawing/2014/chart" uri="{C3380CC4-5D6E-409C-BE32-E72D297353CC}">
              <c16:uniqueId val="{00000000-6E36-41AB-A40B-3729BA18EBCA}"/>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Contaminant Level (ppm)</c:v>
                </c:pt>
                <c:pt idx="1">
                  <c:v>Infant Mortality Rate</c:v>
                </c:pt>
                <c:pt idx="2">
                  <c:v>Nitrate Level (mg/L)</c:v>
                </c:pt>
                <c:pt idx="3">
                  <c:v>Lead Concentration (µg/L)</c:v>
                </c:pt>
                <c:pt idx="4">
                  <c:v>GDP per Capita (USD)</c:v>
                </c:pt>
                <c:pt idx="5">
                  <c:v>Healthcare Access Index</c:v>
                </c:pt>
                <c:pt idx="6">
                  <c:v>Temperature (°C)</c:v>
                </c:pt>
                <c:pt idx="7">
                  <c:v>Diarrheal Cases per 100,000 people</c:v>
                </c:pt>
                <c:pt idx="8">
                  <c:v>Urbanization Rate (%)</c:v>
                </c:pt>
                <c:pt idx="9">
                  <c:v>Sanitation Coverage (%)</c:v>
                </c:pt>
              </c:strCache>
            </c:strRef>
          </c:cat>
          <c:val>
            <c:numRef>
              <c:f>Sheet1!$B$2:$B$11</c:f>
              <c:numCache>
                <c:formatCode>General</c:formatCode>
                <c:ptCount val="10"/>
                <c:pt idx="0">
                  <c:v>5.8000000000000003E-2</c:v>
                </c:pt>
                <c:pt idx="1">
                  <c:v>5.1999999999999998E-2</c:v>
                </c:pt>
                <c:pt idx="2">
                  <c:v>4.8000000000000001E-2</c:v>
                </c:pt>
                <c:pt idx="3">
                  <c:v>4.2999999999999997E-2</c:v>
                </c:pt>
                <c:pt idx="4">
                  <c:v>3.9E-2</c:v>
                </c:pt>
                <c:pt idx="5">
                  <c:v>3.5000000000000003E-2</c:v>
                </c:pt>
                <c:pt idx="6">
                  <c:v>3.2000000000000001E-2</c:v>
                </c:pt>
                <c:pt idx="7">
                  <c:v>0.03</c:v>
                </c:pt>
                <c:pt idx="8">
                  <c:v>2.8000000000000001E-2</c:v>
                </c:pt>
                <c:pt idx="9">
                  <c:v>2.5999999999999999E-2</c:v>
                </c:pt>
              </c:numCache>
            </c:numRef>
          </c:val>
          <c:extLst>
            <c:ext xmlns:c16="http://schemas.microsoft.com/office/drawing/2014/chart" uri="{C3380CC4-5D6E-409C-BE32-E72D297353CC}">
              <c16:uniqueId val="{00000000-D912-47E2-BA43-07018EE3C95F}"/>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52211F-2045-DFF9-7008-D98E05A3659E}"/>
              </a:ext>
            </a:extLst>
          </p:cNvPr>
          <p:cNvSpPr>
            <a:spLocks noGrp="1"/>
          </p:cNvSpPr>
          <p:nvPr>
            <p:ph type="pic" sz="quarter" idx="10"/>
          </p:nvPr>
        </p:nvSpPr>
        <p:spPr>
          <a:xfrm>
            <a:off x="711200" y="2933701"/>
            <a:ext cx="6261100" cy="3924299"/>
          </a:xfrm>
          <a:custGeom>
            <a:avLst/>
            <a:gdLst>
              <a:gd name="connsiteX0" fmla="*/ 332859 w 6261100"/>
              <a:gd name="connsiteY0" fmla="*/ 0 h 3924299"/>
              <a:gd name="connsiteX1" fmla="*/ 5928241 w 6261100"/>
              <a:gd name="connsiteY1" fmla="*/ 0 h 3924299"/>
              <a:gd name="connsiteX2" fmla="*/ 6261100 w 6261100"/>
              <a:gd name="connsiteY2" fmla="*/ 332859 h 3924299"/>
              <a:gd name="connsiteX3" fmla="*/ 6261100 w 6261100"/>
              <a:gd name="connsiteY3" fmla="*/ 3924299 h 3924299"/>
              <a:gd name="connsiteX4" fmla="*/ 0 w 6261100"/>
              <a:gd name="connsiteY4" fmla="*/ 3924299 h 3924299"/>
              <a:gd name="connsiteX5" fmla="*/ 0 w 6261100"/>
              <a:gd name="connsiteY5" fmla="*/ 332859 h 3924299"/>
              <a:gd name="connsiteX6" fmla="*/ 332859 w 6261100"/>
              <a:gd name="connsiteY6" fmla="*/ 0 h 39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100" h="3924299">
                <a:moveTo>
                  <a:pt x="332859" y="0"/>
                </a:moveTo>
                <a:lnTo>
                  <a:pt x="5928241" y="0"/>
                </a:lnTo>
                <a:cubicBezTo>
                  <a:pt x="6112074" y="0"/>
                  <a:pt x="6261100" y="149026"/>
                  <a:pt x="6261100" y="332859"/>
                </a:cubicBezTo>
                <a:lnTo>
                  <a:pt x="6261100" y="3924299"/>
                </a:lnTo>
                <a:lnTo>
                  <a:pt x="0" y="3924299"/>
                </a:lnTo>
                <a:lnTo>
                  <a:pt x="0" y="332859"/>
                </a:lnTo>
                <a:cubicBezTo>
                  <a:pt x="0" y="149026"/>
                  <a:pt x="149026" y="0"/>
                  <a:pt x="33285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6016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724EB65-67BD-EB72-061C-CDA1BDB43C85}"/>
              </a:ext>
            </a:extLst>
          </p:cNvPr>
          <p:cNvSpPr>
            <a:spLocks noGrp="1"/>
          </p:cNvSpPr>
          <p:nvPr>
            <p:ph type="pic" sz="quarter" idx="10"/>
          </p:nvPr>
        </p:nvSpPr>
        <p:spPr>
          <a:xfrm>
            <a:off x="5581652" y="933446"/>
            <a:ext cx="6610349" cy="4991106"/>
          </a:xfrm>
          <a:custGeom>
            <a:avLst/>
            <a:gdLst>
              <a:gd name="connsiteX0" fmla="*/ 165106 w 6610349"/>
              <a:gd name="connsiteY0" fmla="*/ 0 h 4991106"/>
              <a:gd name="connsiteX1" fmla="*/ 6610349 w 6610349"/>
              <a:gd name="connsiteY1" fmla="*/ 0 h 4991106"/>
              <a:gd name="connsiteX2" fmla="*/ 6610349 w 6610349"/>
              <a:gd name="connsiteY2" fmla="*/ 4991106 h 4991106"/>
              <a:gd name="connsiteX3" fmla="*/ 165106 w 6610349"/>
              <a:gd name="connsiteY3" fmla="*/ 4991106 h 4991106"/>
              <a:gd name="connsiteX4" fmla="*/ 0 w 6610349"/>
              <a:gd name="connsiteY4" fmla="*/ 4826000 h 4991106"/>
              <a:gd name="connsiteX5" fmla="*/ 0 w 6610349"/>
              <a:gd name="connsiteY5" fmla="*/ 165106 h 4991106"/>
              <a:gd name="connsiteX6" fmla="*/ 165106 w 6610349"/>
              <a:gd name="connsiteY6" fmla="*/ 0 h 49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0349" h="4991106">
                <a:moveTo>
                  <a:pt x="165106" y="0"/>
                </a:moveTo>
                <a:lnTo>
                  <a:pt x="6610349" y="0"/>
                </a:lnTo>
                <a:lnTo>
                  <a:pt x="6610349" y="4991106"/>
                </a:lnTo>
                <a:lnTo>
                  <a:pt x="165106" y="4991106"/>
                </a:lnTo>
                <a:cubicBezTo>
                  <a:pt x="73920" y="4991106"/>
                  <a:pt x="0" y="4917186"/>
                  <a:pt x="0" y="4826000"/>
                </a:cubicBezTo>
                <a:lnTo>
                  <a:pt x="0" y="165106"/>
                </a:lnTo>
                <a:cubicBezTo>
                  <a:pt x="0" y="73920"/>
                  <a:pt x="73920" y="0"/>
                  <a:pt x="1651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94634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EC9D52-18C1-F194-DF9D-C5C0B9F39CF6}"/>
              </a:ext>
            </a:extLst>
          </p:cNvPr>
          <p:cNvSpPr>
            <a:spLocks noGrp="1"/>
          </p:cNvSpPr>
          <p:nvPr>
            <p:ph type="pic" sz="quarter" idx="10"/>
          </p:nvPr>
        </p:nvSpPr>
        <p:spPr>
          <a:xfrm>
            <a:off x="518474" y="659876"/>
            <a:ext cx="4685183" cy="5538248"/>
          </a:xfrm>
          <a:custGeom>
            <a:avLst/>
            <a:gdLst>
              <a:gd name="connsiteX0" fmla="*/ 234119 w 4685183"/>
              <a:gd name="connsiteY0" fmla="*/ 0 h 5538248"/>
              <a:gd name="connsiteX1" fmla="*/ 4451064 w 4685183"/>
              <a:gd name="connsiteY1" fmla="*/ 0 h 5538248"/>
              <a:gd name="connsiteX2" fmla="*/ 4685183 w 4685183"/>
              <a:gd name="connsiteY2" fmla="*/ 234119 h 5538248"/>
              <a:gd name="connsiteX3" fmla="*/ 4685183 w 4685183"/>
              <a:gd name="connsiteY3" fmla="*/ 5304129 h 5538248"/>
              <a:gd name="connsiteX4" fmla="*/ 4451064 w 4685183"/>
              <a:gd name="connsiteY4" fmla="*/ 5538248 h 5538248"/>
              <a:gd name="connsiteX5" fmla="*/ 234119 w 4685183"/>
              <a:gd name="connsiteY5" fmla="*/ 5538248 h 5538248"/>
              <a:gd name="connsiteX6" fmla="*/ 0 w 4685183"/>
              <a:gd name="connsiteY6" fmla="*/ 5304129 h 5538248"/>
              <a:gd name="connsiteX7" fmla="*/ 0 w 4685183"/>
              <a:gd name="connsiteY7" fmla="*/ 234119 h 5538248"/>
              <a:gd name="connsiteX8" fmla="*/ 234119 w 4685183"/>
              <a:gd name="connsiteY8" fmla="*/ 0 h 55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183" h="5538248">
                <a:moveTo>
                  <a:pt x="234119" y="0"/>
                </a:moveTo>
                <a:lnTo>
                  <a:pt x="4451064" y="0"/>
                </a:lnTo>
                <a:cubicBezTo>
                  <a:pt x="4580364" y="0"/>
                  <a:pt x="4685183" y="104819"/>
                  <a:pt x="4685183" y="234119"/>
                </a:cubicBezTo>
                <a:lnTo>
                  <a:pt x="4685183" y="5304129"/>
                </a:lnTo>
                <a:cubicBezTo>
                  <a:pt x="4685183" y="5433429"/>
                  <a:pt x="4580364" y="5538248"/>
                  <a:pt x="4451064" y="5538248"/>
                </a:cubicBezTo>
                <a:lnTo>
                  <a:pt x="234119" y="5538248"/>
                </a:lnTo>
                <a:cubicBezTo>
                  <a:pt x="104819" y="5538248"/>
                  <a:pt x="0" y="5433429"/>
                  <a:pt x="0" y="5304129"/>
                </a:cubicBezTo>
                <a:lnTo>
                  <a:pt x="0" y="234119"/>
                </a:lnTo>
                <a:cubicBezTo>
                  <a:pt x="0" y="104819"/>
                  <a:pt x="104819" y="0"/>
                  <a:pt x="23411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47802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2F7FB-FB7A-B71D-11C2-9D2283A1C09F}"/>
              </a:ext>
            </a:extLst>
          </p:cNvPr>
          <p:cNvSpPr>
            <a:spLocks noGrp="1"/>
          </p:cNvSpPr>
          <p:nvPr>
            <p:ph type="pic" sz="quarter" idx="10"/>
          </p:nvPr>
        </p:nvSpPr>
        <p:spPr>
          <a:xfrm>
            <a:off x="6095999" y="1034592"/>
            <a:ext cx="5471480" cy="4788816"/>
          </a:xfrm>
          <a:custGeom>
            <a:avLst/>
            <a:gdLst>
              <a:gd name="connsiteX0" fmla="*/ 166555 w 5471480"/>
              <a:gd name="connsiteY0" fmla="*/ 0 h 4788816"/>
              <a:gd name="connsiteX1" fmla="*/ 5304925 w 5471480"/>
              <a:gd name="connsiteY1" fmla="*/ 0 h 4788816"/>
              <a:gd name="connsiteX2" fmla="*/ 5471480 w 5471480"/>
              <a:gd name="connsiteY2" fmla="*/ 166555 h 4788816"/>
              <a:gd name="connsiteX3" fmla="*/ 5471480 w 5471480"/>
              <a:gd name="connsiteY3" fmla="*/ 4622261 h 4788816"/>
              <a:gd name="connsiteX4" fmla="*/ 5304925 w 5471480"/>
              <a:gd name="connsiteY4" fmla="*/ 4788816 h 4788816"/>
              <a:gd name="connsiteX5" fmla="*/ 166555 w 5471480"/>
              <a:gd name="connsiteY5" fmla="*/ 4788816 h 4788816"/>
              <a:gd name="connsiteX6" fmla="*/ 0 w 5471480"/>
              <a:gd name="connsiteY6" fmla="*/ 4622261 h 4788816"/>
              <a:gd name="connsiteX7" fmla="*/ 0 w 5471480"/>
              <a:gd name="connsiteY7" fmla="*/ 166555 h 4788816"/>
              <a:gd name="connsiteX8" fmla="*/ 166555 w 5471480"/>
              <a:gd name="connsiteY8" fmla="*/ 0 h 47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480" h="4788816">
                <a:moveTo>
                  <a:pt x="166555" y="0"/>
                </a:moveTo>
                <a:lnTo>
                  <a:pt x="5304925" y="0"/>
                </a:lnTo>
                <a:cubicBezTo>
                  <a:pt x="5396911" y="0"/>
                  <a:pt x="5471480" y="74569"/>
                  <a:pt x="5471480" y="166555"/>
                </a:cubicBezTo>
                <a:lnTo>
                  <a:pt x="5471480" y="4622261"/>
                </a:lnTo>
                <a:cubicBezTo>
                  <a:pt x="5471480" y="4714247"/>
                  <a:pt x="5396911" y="4788816"/>
                  <a:pt x="5304925" y="4788816"/>
                </a:cubicBezTo>
                <a:lnTo>
                  <a:pt x="166555" y="4788816"/>
                </a:lnTo>
                <a:cubicBezTo>
                  <a:pt x="74569" y="4788816"/>
                  <a:pt x="0" y="4714247"/>
                  <a:pt x="0" y="4622261"/>
                </a:cubicBezTo>
                <a:lnTo>
                  <a:pt x="0" y="166555"/>
                </a:lnTo>
                <a:cubicBezTo>
                  <a:pt x="0" y="74569"/>
                  <a:pt x="74569" y="0"/>
                  <a:pt x="1665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8161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3195688"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18635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5815063"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6917262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1BFD07-E33D-41A2-8EBF-10097919086F}"/>
              </a:ext>
            </a:extLst>
          </p:cNvPr>
          <p:cNvSpPr>
            <a:spLocks noGrp="1"/>
          </p:cNvSpPr>
          <p:nvPr>
            <p:ph type="pic" sz="quarter" idx="10"/>
          </p:nvPr>
        </p:nvSpPr>
        <p:spPr>
          <a:xfrm>
            <a:off x="5849258" y="820057"/>
            <a:ext cx="5529749" cy="5217886"/>
          </a:xfrm>
          <a:custGeom>
            <a:avLst/>
            <a:gdLst>
              <a:gd name="connsiteX0" fmla="*/ 307438 w 5529749"/>
              <a:gd name="connsiteY0" fmla="*/ 0 h 5217886"/>
              <a:gd name="connsiteX1" fmla="*/ 5222311 w 5529749"/>
              <a:gd name="connsiteY1" fmla="*/ 0 h 5217886"/>
              <a:gd name="connsiteX2" fmla="*/ 5529749 w 5529749"/>
              <a:gd name="connsiteY2" fmla="*/ 307438 h 5217886"/>
              <a:gd name="connsiteX3" fmla="*/ 5529749 w 5529749"/>
              <a:gd name="connsiteY3" fmla="*/ 4910448 h 5217886"/>
              <a:gd name="connsiteX4" fmla="*/ 5222311 w 5529749"/>
              <a:gd name="connsiteY4" fmla="*/ 5217886 h 5217886"/>
              <a:gd name="connsiteX5" fmla="*/ 307438 w 5529749"/>
              <a:gd name="connsiteY5" fmla="*/ 5217886 h 5217886"/>
              <a:gd name="connsiteX6" fmla="*/ 0 w 5529749"/>
              <a:gd name="connsiteY6" fmla="*/ 4910448 h 5217886"/>
              <a:gd name="connsiteX7" fmla="*/ 0 w 5529749"/>
              <a:gd name="connsiteY7" fmla="*/ 307438 h 5217886"/>
              <a:gd name="connsiteX8" fmla="*/ 307438 w 5529749"/>
              <a:gd name="connsiteY8" fmla="*/ 0 h 52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749" h="5217886">
                <a:moveTo>
                  <a:pt x="307438" y="0"/>
                </a:moveTo>
                <a:lnTo>
                  <a:pt x="5222311" y="0"/>
                </a:lnTo>
                <a:cubicBezTo>
                  <a:pt x="5392104" y="0"/>
                  <a:pt x="5529749" y="137645"/>
                  <a:pt x="5529749" y="307438"/>
                </a:cubicBezTo>
                <a:lnTo>
                  <a:pt x="5529749" y="4910448"/>
                </a:lnTo>
                <a:cubicBezTo>
                  <a:pt x="5529749" y="5080241"/>
                  <a:pt x="5392104" y="5217886"/>
                  <a:pt x="5222311" y="5217886"/>
                </a:cubicBezTo>
                <a:lnTo>
                  <a:pt x="307438" y="5217886"/>
                </a:lnTo>
                <a:cubicBezTo>
                  <a:pt x="137645" y="5217886"/>
                  <a:pt x="0" y="5080241"/>
                  <a:pt x="0" y="4910448"/>
                </a:cubicBezTo>
                <a:lnTo>
                  <a:pt x="0" y="307438"/>
                </a:lnTo>
                <a:cubicBezTo>
                  <a:pt x="0" y="137645"/>
                  <a:pt x="137645" y="0"/>
                  <a:pt x="307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2579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189" userDrawn="1">
          <p15:clr>
            <a:srgbClr val="A4A3A4"/>
          </p15:clr>
        </p15:guide>
        <p15:guide id="4" pos="7491" userDrawn="1">
          <p15:clr>
            <a:srgbClr val="A4A3A4"/>
          </p15:clr>
        </p15:guide>
        <p15:guide id="5" orient="horz" pos="187" userDrawn="1">
          <p15:clr>
            <a:srgbClr val="A4A3A4"/>
          </p15:clr>
        </p15:guide>
        <p15:guide id="6"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3.jpe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009ED-04EF-F865-B45C-ABB69C94232F}"/>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29D702AE-871E-DFD6-F63A-EB6A9C3EC786}"/>
              </a:ext>
            </a:extLst>
          </p:cNvPr>
          <p:cNvSpPr txBox="1"/>
          <p:nvPr/>
        </p:nvSpPr>
        <p:spPr>
          <a:xfrm>
            <a:off x="740229" y="3209447"/>
            <a:ext cx="10771414" cy="1958485"/>
          </a:xfrm>
          <a:prstGeom prst="rect">
            <a:avLst/>
          </a:prstGeom>
          <a:noFill/>
        </p:spPr>
        <p:txBody>
          <a:bodyPr wrap="square">
            <a:spAutoFit/>
          </a:bodyPr>
          <a:lstStyle/>
          <a:p>
            <a:pPr>
              <a:lnSpc>
                <a:spcPct val="150000"/>
              </a:lnSpc>
            </a:pPr>
            <a:r>
              <a:rPr lang="en-US" sz="2800" dirty="0">
                <a:solidFill>
                  <a:schemeClr val="accent1"/>
                </a:solidFill>
                <a:latin typeface="Montserrat SemiBold" pitchFamily="2" charset="0"/>
              </a:rPr>
              <a:t>Large Language Model Powered Agentic Framework for Cholera Risk Prediction with Explainable ML and Statistical Insights</a:t>
            </a:r>
          </a:p>
        </p:txBody>
      </p:sp>
      <p:grpSp>
        <p:nvGrpSpPr>
          <p:cNvPr id="12" name="Group 11">
            <a:extLst>
              <a:ext uri="{FF2B5EF4-FFF2-40B4-BE49-F238E27FC236}">
                <a16:creationId xmlns:a16="http://schemas.microsoft.com/office/drawing/2014/main" id="{16B58779-C34E-AE3B-3761-30D5A32A0DD9}"/>
              </a:ext>
            </a:extLst>
          </p:cNvPr>
          <p:cNvGrpSpPr/>
          <p:nvPr/>
        </p:nvGrpSpPr>
        <p:grpSpPr>
          <a:xfrm>
            <a:off x="868135" y="5414322"/>
            <a:ext cx="3269343" cy="800219"/>
            <a:chOff x="876300" y="4892040"/>
            <a:chExt cx="3269343" cy="800219"/>
          </a:xfrm>
        </p:grpSpPr>
        <p:sp>
          <p:nvSpPr>
            <p:cNvPr id="9" name="TextBox 8">
              <a:extLst>
                <a:ext uri="{FF2B5EF4-FFF2-40B4-BE49-F238E27FC236}">
                  <a16:creationId xmlns:a16="http://schemas.microsoft.com/office/drawing/2014/main" id="{E4D166DA-D778-85D7-202B-7E39018D6807}"/>
                </a:ext>
              </a:extLst>
            </p:cNvPr>
            <p:cNvSpPr txBox="1"/>
            <p:nvPr/>
          </p:nvSpPr>
          <p:spPr>
            <a:xfrm>
              <a:off x="1083129" y="4892040"/>
              <a:ext cx="3062514" cy="800219"/>
            </a:xfrm>
            <a:prstGeom prst="rect">
              <a:avLst/>
            </a:prstGeom>
            <a:noFill/>
          </p:spPr>
          <p:txBody>
            <a:bodyPr wrap="square">
              <a:spAutoFit/>
            </a:bodyPr>
            <a:lstStyle/>
            <a:p>
              <a:pPr>
                <a:spcBef>
                  <a:spcPts val="1200"/>
                </a:spcBef>
              </a:pPr>
              <a:r>
                <a:rPr lang="en-US" b="1" dirty="0">
                  <a:solidFill>
                    <a:schemeClr val="accent2"/>
                  </a:solidFill>
                  <a:latin typeface="+mj-lt"/>
                </a:rPr>
                <a:t>Paul Jideani</a:t>
              </a:r>
            </a:p>
            <a:p>
              <a:pPr>
                <a:spcBef>
                  <a:spcPts val="1200"/>
                </a:spcBef>
              </a:pPr>
              <a:r>
                <a:rPr lang="en-US" b="1" dirty="0" err="1">
                  <a:solidFill>
                    <a:schemeClr val="accent2"/>
                  </a:solidFill>
                  <a:latin typeface="+mj-lt"/>
                </a:rPr>
                <a:t>Aurona</a:t>
              </a:r>
              <a:r>
                <a:rPr lang="en-US" b="1"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746AFEBA-1D64-8B3B-73B9-058157E4C8B2}"/>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75CCEB-566E-A916-462B-E1338EE25816}"/>
              </a:ext>
            </a:extLst>
          </p:cNvPr>
          <p:cNvGrpSpPr/>
          <p:nvPr/>
        </p:nvGrpSpPr>
        <p:grpSpPr>
          <a:xfrm>
            <a:off x="9228092" y="5111189"/>
            <a:ext cx="2386965" cy="1209675"/>
            <a:chOff x="9204960" y="4970859"/>
            <a:chExt cx="2386965" cy="1209675"/>
          </a:xfrm>
        </p:grpSpPr>
        <p:sp>
          <p:nvSpPr>
            <p:cNvPr id="13" name="Rectangle: Rounded Corners 12">
              <a:extLst>
                <a:ext uri="{FF2B5EF4-FFF2-40B4-BE49-F238E27FC236}">
                  <a16:creationId xmlns:a16="http://schemas.microsoft.com/office/drawing/2014/main" id="{BE08CD81-3A43-C74D-F913-A2821A5DC2D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B00E13D-D644-62B1-F4F9-12B3938011F7}"/>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D6201283-E3D7-57F5-594C-9C26A198D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5C0DDEB4-6A0B-CAE9-7A73-FD54E42D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B9C6AC-9BA7-0B7D-8101-4BB0956F9E40}"/>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355788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62E-B2F3-74CF-54FD-BAB3130159E2}"/>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61DF337-AFFE-5B10-47FA-7924CD4054F9}"/>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D1CC9B4-45D8-F0D4-90D4-689D11471F47}"/>
              </a:ext>
            </a:extLst>
          </p:cNvPr>
          <p:cNvSpPr/>
          <p:nvPr/>
        </p:nvSpPr>
        <p:spPr>
          <a:xfrm>
            <a:off x="752475" y="1452770"/>
            <a:ext cx="10687050" cy="49480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990B6DB-5ED4-8F5F-FFE2-A2370F6B2CCD}"/>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ACD48EB-09DE-0D1F-DA57-2B08C0498EA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E6E0A7-EE75-CBA8-09AD-5D83C6C85987}"/>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772C937-A90B-4B5D-8DFF-04A0B663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F697343-25F2-5669-7BE2-5A36055A1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C30E6E34-78E0-AA2F-B714-0B2368FB969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20C253B2-E517-6554-0BD6-F3D6842EAF8C}"/>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Methodology – LLM Framework</a:t>
            </a:r>
          </a:p>
        </p:txBody>
      </p:sp>
      <p:grpSp>
        <p:nvGrpSpPr>
          <p:cNvPr id="70" name="Group 69">
            <a:extLst>
              <a:ext uri="{FF2B5EF4-FFF2-40B4-BE49-F238E27FC236}">
                <a16:creationId xmlns:a16="http://schemas.microsoft.com/office/drawing/2014/main" id="{97760DA4-B471-92F5-3744-6BAAFE52BE0A}"/>
              </a:ext>
            </a:extLst>
          </p:cNvPr>
          <p:cNvGrpSpPr/>
          <p:nvPr/>
        </p:nvGrpSpPr>
        <p:grpSpPr>
          <a:xfrm>
            <a:off x="1185346" y="2279972"/>
            <a:ext cx="2281287" cy="3293626"/>
            <a:chOff x="1231939" y="2192359"/>
            <a:chExt cx="2281287" cy="3293626"/>
          </a:xfrm>
        </p:grpSpPr>
        <p:sp>
          <p:nvSpPr>
            <p:cNvPr id="5" name="Rectangle: Rounded Corners 4">
              <a:extLst>
                <a:ext uri="{FF2B5EF4-FFF2-40B4-BE49-F238E27FC236}">
                  <a16:creationId xmlns:a16="http://schemas.microsoft.com/office/drawing/2014/main" id="{081C8002-299B-EB52-2899-49E10B9AB798}"/>
                </a:ext>
              </a:extLst>
            </p:cNvPr>
            <p:cNvSpPr/>
            <p:nvPr/>
          </p:nvSpPr>
          <p:spPr>
            <a:xfrm>
              <a:off x="1231939" y="2192359"/>
              <a:ext cx="2281287" cy="3293626"/>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7876BD-7A1E-6CA1-DC85-8E0A43991E0C}"/>
                </a:ext>
              </a:extLst>
            </p:cNvPr>
            <p:cNvSpPr txBox="1"/>
            <p:nvPr/>
          </p:nvSpPr>
          <p:spPr>
            <a:xfrm>
              <a:off x="1442685" y="2360570"/>
              <a:ext cx="1859794" cy="261610"/>
            </a:xfrm>
            <a:prstGeom prst="rect">
              <a:avLst/>
            </a:prstGeom>
            <a:noFill/>
          </p:spPr>
          <p:txBody>
            <a:bodyPr wrap="square">
              <a:spAutoFit/>
            </a:bodyPr>
            <a:lstStyle/>
            <a:p>
              <a:pPr algn="ctr"/>
              <a:r>
                <a:rPr lang="en-US" sz="1100" dirty="0">
                  <a:solidFill>
                    <a:schemeClr val="accent1"/>
                  </a:solidFill>
                  <a:latin typeface="Montserrat SemiBold" pitchFamily="2" charset="0"/>
                </a:rPr>
                <a:t>Data Sources</a:t>
              </a:r>
            </a:p>
          </p:txBody>
        </p:sp>
        <p:grpSp>
          <p:nvGrpSpPr>
            <p:cNvPr id="65" name="Group 64">
              <a:extLst>
                <a:ext uri="{FF2B5EF4-FFF2-40B4-BE49-F238E27FC236}">
                  <a16:creationId xmlns:a16="http://schemas.microsoft.com/office/drawing/2014/main" id="{3ECF2F74-3D63-87E5-CCE1-D421A2E754B4}"/>
                </a:ext>
              </a:extLst>
            </p:cNvPr>
            <p:cNvGrpSpPr/>
            <p:nvPr/>
          </p:nvGrpSpPr>
          <p:grpSpPr>
            <a:xfrm>
              <a:off x="1378054" y="2780907"/>
              <a:ext cx="1989057" cy="2528395"/>
              <a:chOff x="1451728" y="2780907"/>
              <a:chExt cx="1989057" cy="2528395"/>
            </a:xfrm>
          </p:grpSpPr>
          <p:sp>
            <p:nvSpPr>
              <p:cNvPr id="19" name="Rectangle: Rounded Corners 18">
                <a:extLst>
                  <a:ext uri="{FF2B5EF4-FFF2-40B4-BE49-F238E27FC236}">
                    <a16:creationId xmlns:a16="http://schemas.microsoft.com/office/drawing/2014/main" id="{28DC3622-1A44-A8E0-64C0-2753DC7BEA4C}"/>
                  </a:ext>
                </a:extLst>
              </p:cNvPr>
              <p:cNvSpPr/>
              <p:nvPr/>
            </p:nvSpPr>
            <p:spPr>
              <a:xfrm>
                <a:off x="1451728" y="2780907"/>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D45D4B-3EC8-43EF-62CB-31F976631DFE}"/>
                  </a:ext>
                </a:extLst>
              </p:cNvPr>
              <p:cNvSpPr/>
              <p:nvPr/>
            </p:nvSpPr>
            <p:spPr>
              <a:xfrm>
                <a:off x="1451728" y="3302241"/>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0217C82-10BF-20C3-C56F-00141F0C3D91}"/>
                  </a:ext>
                </a:extLst>
              </p:cNvPr>
              <p:cNvSpPr/>
              <p:nvPr/>
            </p:nvSpPr>
            <p:spPr>
              <a:xfrm>
                <a:off x="1451728" y="3823575"/>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7B9DCC5-A18D-9202-012E-152E19664D2E}"/>
                  </a:ext>
                </a:extLst>
              </p:cNvPr>
              <p:cNvSpPr/>
              <p:nvPr/>
            </p:nvSpPr>
            <p:spPr>
              <a:xfrm>
                <a:off x="1451728" y="4344909"/>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F38BCD4-C46E-806C-0166-D8D771EF0A2E}"/>
                  </a:ext>
                </a:extLst>
              </p:cNvPr>
              <p:cNvSpPr/>
              <p:nvPr/>
            </p:nvSpPr>
            <p:spPr>
              <a:xfrm>
                <a:off x="1451728" y="4866242"/>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BE2275-B8CE-721F-38BD-721A4CBD08BA}"/>
                  </a:ext>
                </a:extLst>
              </p:cNvPr>
              <p:cNvSpPr txBox="1"/>
              <p:nvPr/>
            </p:nvSpPr>
            <p:spPr>
              <a:xfrm>
                <a:off x="1451729" y="2902410"/>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pearson_corr-matrix.csV</a:t>
                </a:r>
                <a:endParaRPr lang="en-US" sz="700" dirty="0">
                  <a:solidFill>
                    <a:schemeClr val="tx1">
                      <a:lumMod val="75000"/>
                      <a:lumOff val="25000"/>
                    </a:schemeClr>
                  </a:solidFill>
                </a:endParaRPr>
              </a:p>
            </p:txBody>
          </p:sp>
          <p:sp>
            <p:nvSpPr>
              <p:cNvPr id="45" name="TextBox 44">
                <a:extLst>
                  <a:ext uri="{FF2B5EF4-FFF2-40B4-BE49-F238E27FC236}">
                    <a16:creationId xmlns:a16="http://schemas.microsoft.com/office/drawing/2014/main" id="{213982BA-5EA8-AE15-B1FC-FF142D8EA523}"/>
                  </a:ext>
                </a:extLst>
              </p:cNvPr>
              <p:cNvSpPr txBox="1"/>
              <p:nvPr/>
            </p:nvSpPr>
            <p:spPr>
              <a:xfrm>
                <a:off x="1451729" y="3423744"/>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spearman_corr_matrix.csV</a:t>
                </a:r>
                <a:endParaRPr lang="en-US" sz="700" dirty="0">
                  <a:solidFill>
                    <a:schemeClr val="tx1">
                      <a:lumMod val="75000"/>
                      <a:lumOff val="25000"/>
                    </a:schemeClr>
                  </a:solidFill>
                </a:endParaRPr>
              </a:p>
            </p:txBody>
          </p:sp>
          <p:sp>
            <p:nvSpPr>
              <p:cNvPr id="46" name="TextBox 45">
                <a:extLst>
                  <a:ext uri="{FF2B5EF4-FFF2-40B4-BE49-F238E27FC236}">
                    <a16:creationId xmlns:a16="http://schemas.microsoft.com/office/drawing/2014/main" id="{E69A2F6D-9AB8-FDF5-E1E6-D6058D6DF0C1}"/>
                  </a:ext>
                </a:extLst>
              </p:cNvPr>
              <p:cNvSpPr txBox="1"/>
              <p:nvPr/>
            </p:nvSpPr>
            <p:spPr>
              <a:xfrm>
                <a:off x="1451729" y="3945078"/>
                <a:ext cx="1989056" cy="200055"/>
              </a:xfrm>
              <a:prstGeom prst="rect">
                <a:avLst/>
              </a:prstGeom>
              <a:noFill/>
            </p:spPr>
            <p:txBody>
              <a:bodyPr wrap="square">
                <a:spAutoFit/>
              </a:bodyPr>
              <a:lstStyle/>
              <a:p>
                <a:pPr algn="ctr"/>
                <a:r>
                  <a:rPr lang="en-US" sz="700" dirty="0">
                    <a:solidFill>
                      <a:schemeClr val="tx1">
                        <a:lumMod val="75000"/>
                        <a:lumOff val="25000"/>
                      </a:schemeClr>
                    </a:solidFill>
                  </a:rPr>
                  <a:t>feature_importance_comparison.csv</a:t>
                </a:r>
              </a:p>
            </p:txBody>
          </p:sp>
          <p:sp>
            <p:nvSpPr>
              <p:cNvPr id="50" name="TextBox 49">
                <a:extLst>
                  <a:ext uri="{FF2B5EF4-FFF2-40B4-BE49-F238E27FC236}">
                    <a16:creationId xmlns:a16="http://schemas.microsoft.com/office/drawing/2014/main" id="{68956E7C-38A8-C8DA-2F62-564FE65555CA}"/>
                  </a:ext>
                </a:extLst>
              </p:cNvPr>
              <p:cNvSpPr txBox="1"/>
              <p:nvPr/>
            </p:nvSpPr>
            <p:spPr>
              <a:xfrm>
                <a:off x="1451729" y="4466412"/>
                <a:ext cx="1989056" cy="200055"/>
              </a:xfrm>
              <a:prstGeom prst="rect">
                <a:avLst/>
              </a:prstGeom>
              <a:noFill/>
            </p:spPr>
            <p:txBody>
              <a:bodyPr wrap="square">
                <a:spAutoFit/>
              </a:bodyPr>
              <a:lstStyle/>
              <a:p>
                <a:pPr algn="ctr"/>
                <a:r>
                  <a:rPr lang="en-US" sz="700" dirty="0">
                    <a:solidFill>
                      <a:schemeClr val="tx1">
                        <a:lumMod val="75000"/>
                        <a:lumOff val="25000"/>
                      </a:schemeClr>
                    </a:solidFill>
                  </a:rPr>
                  <a:t>model_performance_comparsion.csv</a:t>
                </a:r>
              </a:p>
            </p:txBody>
          </p:sp>
          <p:sp>
            <p:nvSpPr>
              <p:cNvPr id="63" name="TextBox 62">
                <a:extLst>
                  <a:ext uri="{FF2B5EF4-FFF2-40B4-BE49-F238E27FC236}">
                    <a16:creationId xmlns:a16="http://schemas.microsoft.com/office/drawing/2014/main" id="{4F7667FD-10C3-A5BF-9346-4F9600139F62}"/>
                  </a:ext>
                </a:extLst>
              </p:cNvPr>
              <p:cNvSpPr txBox="1"/>
              <p:nvPr/>
            </p:nvSpPr>
            <p:spPr>
              <a:xfrm>
                <a:off x="1451728" y="4987745"/>
                <a:ext cx="1989056" cy="200055"/>
              </a:xfrm>
              <a:prstGeom prst="rect">
                <a:avLst/>
              </a:prstGeom>
              <a:noFill/>
            </p:spPr>
            <p:txBody>
              <a:bodyPr wrap="square">
                <a:spAutoFit/>
              </a:bodyPr>
              <a:lstStyle/>
              <a:p>
                <a:pPr algn="ctr"/>
                <a:r>
                  <a:rPr lang="en-US" sz="700" dirty="0">
                    <a:solidFill>
                      <a:schemeClr val="tx1">
                        <a:lumMod val="75000"/>
                        <a:lumOff val="25000"/>
                      </a:schemeClr>
                    </a:solidFill>
                  </a:rPr>
                  <a:t>linear_regression_coefficients.csv</a:t>
                </a:r>
              </a:p>
            </p:txBody>
          </p:sp>
        </p:grpSp>
      </p:grpSp>
      <p:grpSp>
        <p:nvGrpSpPr>
          <p:cNvPr id="161" name="Group 160">
            <a:extLst>
              <a:ext uri="{FF2B5EF4-FFF2-40B4-BE49-F238E27FC236}">
                <a16:creationId xmlns:a16="http://schemas.microsoft.com/office/drawing/2014/main" id="{88AE4A13-3F17-3D49-45F2-882FEEE19809}"/>
              </a:ext>
            </a:extLst>
          </p:cNvPr>
          <p:cNvGrpSpPr/>
          <p:nvPr/>
        </p:nvGrpSpPr>
        <p:grpSpPr>
          <a:xfrm>
            <a:off x="4240976" y="1915195"/>
            <a:ext cx="2995668" cy="4023180"/>
            <a:chOff x="3914179" y="2064009"/>
            <a:chExt cx="2995668" cy="4023180"/>
          </a:xfrm>
        </p:grpSpPr>
        <p:sp>
          <p:nvSpPr>
            <p:cNvPr id="75" name="Rectangle: Rounded Corners 74">
              <a:extLst>
                <a:ext uri="{FF2B5EF4-FFF2-40B4-BE49-F238E27FC236}">
                  <a16:creationId xmlns:a16="http://schemas.microsoft.com/office/drawing/2014/main" id="{4FE5508D-3ECF-48A0-0930-1F7D990C1D9E}"/>
                </a:ext>
              </a:extLst>
            </p:cNvPr>
            <p:cNvSpPr/>
            <p:nvPr/>
          </p:nvSpPr>
          <p:spPr>
            <a:xfrm>
              <a:off x="3914179" y="2064009"/>
              <a:ext cx="2995668" cy="4023180"/>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6CE5430-65F2-A533-B5A3-AA6989B56B89}"/>
                </a:ext>
              </a:extLst>
            </p:cNvPr>
            <p:cNvSpPr txBox="1"/>
            <p:nvPr/>
          </p:nvSpPr>
          <p:spPr>
            <a:xfrm>
              <a:off x="3999019" y="2302825"/>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LangChain</a:t>
              </a:r>
              <a:r>
                <a:rPr lang="en-US" sz="1100" dirty="0">
                  <a:solidFill>
                    <a:schemeClr val="accent1"/>
                  </a:solidFill>
                  <a:latin typeface="Montserrat SemiBold" pitchFamily="2" charset="0"/>
                </a:rPr>
                <a:t> + </a:t>
              </a:r>
              <a:r>
                <a:rPr lang="en-US" sz="1100" dirty="0" err="1">
                  <a:solidFill>
                    <a:schemeClr val="accent1"/>
                  </a:solidFill>
                  <a:latin typeface="Montserrat SemiBold" pitchFamily="2" charset="0"/>
                </a:rPr>
                <a:t>LangGraph</a:t>
              </a:r>
              <a:r>
                <a:rPr lang="en-US" sz="1100" dirty="0">
                  <a:solidFill>
                    <a:schemeClr val="accent1"/>
                  </a:solidFill>
                  <a:latin typeface="Montserrat SemiBold" pitchFamily="2" charset="0"/>
                </a:rPr>
                <a:t> Framework</a:t>
              </a:r>
            </a:p>
          </p:txBody>
        </p:sp>
        <p:grpSp>
          <p:nvGrpSpPr>
            <p:cNvPr id="122" name="Group 121">
              <a:extLst>
                <a:ext uri="{FF2B5EF4-FFF2-40B4-BE49-F238E27FC236}">
                  <a16:creationId xmlns:a16="http://schemas.microsoft.com/office/drawing/2014/main" id="{D73B0FC5-C0E6-7F66-9B6E-E6C9B5419D14}"/>
                </a:ext>
              </a:extLst>
            </p:cNvPr>
            <p:cNvGrpSpPr/>
            <p:nvPr/>
          </p:nvGrpSpPr>
          <p:grpSpPr>
            <a:xfrm>
              <a:off x="4082895" y="3326471"/>
              <a:ext cx="2658236" cy="443060"/>
              <a:chOff x="4082895" y="3302241"/>
              <a:chExt cx="2658236" cy="443060"/>
            </a:xfrm>
          </p:grpSpPr>
          <p:sp>
            <p:nvSpPr>
              <p:cNvPr id="79" name="Rectangle: Rounded Corners 78">
                <a:extLst>
                  <a:ext uri="{FF2B5EF4-FFF2-40B4-BE49-F238E27FC236}">
                    <a16:creationId xmlns:a16="http://schemas.microsoft.com/office/drawing/2014/main" id="{F9F83FC1-E589-AF9F-C0FE-A8AED214DA0E}"/>
                  </a:ext>
                </a:extLst>
              </p:cNvPr>
              <p:cNvSpPr/>
              <p:nvPr/>
            </p:nvSpPr>
            <p:spPr>
              <a:xfrm>
                <a:off x="4082895" y="3302241"/>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9129580-3D43-AD2C-19BD-961BEBB70A48}"/>
                  </a:ext>
                </a:extLst>
              </p:cNvPr>
              <p:cNvSpPr txBox="1"/>
              <p:nvPr/>
            </p:nvSpPr>
            <p:spPr>
              <a:xfrm>
                <a:off x="4106050" y="3369883"/>
                <a:ext cx="2611926" cy="307777"/>
              </a:xfrm>
              <a:prstGeom prst="rect">
                <a:avLst/>
              </a:prstGeom>
              <a:noFill/>
            </p:spPr>
            <p:txBody>
              <a:bodyPr wrap="square">
                <a:spAutoFit/>
              </a:bodyPr>
              <a:lstStyle/>
              <a:p>
                <a:pPr algn="ctr"/>
                <a:r>
                  <a:rPr lang="en-US" sz="700" b="1" dirty="0">
                    <a:solidFill>
                      <a:schemeClr val="tx1">
                        <a:lumMod val="75000"/>
                        <a:lumOff val="25000"/>
                      </a:schemeClr>
                    </a:solidFill>
                  </a:rPr>
                  <a:t>Custom Prompt Template </a:t>
                </a:r>
              </a:p>
              <a:p>
                <a:pPr algn="ctr"/>
                <a:r>
                  <a:rPr lang="en-US" sz="700" dirty="0">
                    <a:solidFill>
                      <a:schemeClr val="tx1">
                        <a:lumMod val="75000"/>
                        <a:lumOff val="25000"/>
                      </a:schemeClr>
                    </a:solidFill>
                  </a:rPr>
                  <a:t>Structured data injection:</a:t>
                </a:r>
              </a:p>
            </p:txBody>
          </p:sp>
        </p:grpSp>
        <p:grpSp>
          <p:nvGrpSpPr>
            <p:cNvPr id="115" name="Group 114">
              <a:extLst>
                <a:ext uri="{FF2B5EF4-FFF2-40B4-BE49-F238E27FC236}">
                  <a16:creationId xmlns:a16="http://schemas.microsoft.com/office/drawing/2014/main" id="{DF63B980-A092-515E-ECF1-3C8F1720EB47}"/>
                </a:ext>
              </a:extLst>
            </p:cNvPr>
            <p:cNvGrpSpPr/>
            <p:nvPr/>
          </p:nvGrpSpPr>
          <p:grpSpPr>
            <a:xfrm>
              <a:off x="4106050" y="3872035"/>
              <a:ext cx="2611926" cy="722391"/>
              <a:chOff x="4106050" y="3823574"/>
              <a:chExt cx="2611926" cy="722391"/>
            </a:xfrm>
          </p:grpSpPr>
          <p:sp>
            <p:nvSpPr>
              <p:cNvPr id="80" name="Rectangle: Rounded Corners 79">
                <a:extLst>
                  <a:ext uri="{FF2B5EF4-FFF2-40B4-BE49-F238E27FC236}">
                    <a16:creationId xmlns:a16="http://schemas.microsoft.com/office/drawing/2014/main" id="{D44FF4C7-EBF4-FB7C-07E4-6A656FE8A5EF}"/>
                  </a:ext>
                </a:extLst>
              </p:cNvPr>
              <p:cNvSpPr/>
              <p:nvPr/>
            </p:nvSpPr>
            <p:spPr>
              <a:xfrm>
                <a:off x="4106050" y="3823574"/>
                <a:ext cx="2611926" cy="722391"/>
              </a:xfrm>
              <a:prstGeom prst="roundRect">
                <a:avLst>
                  <a:gd name="adj" fmla="val 94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0446F73-FD94-C423-84A7-98BA94407173}"/>
                  </a:ext>
                </a:extLst>
              </p:cNvPr>
              <p:cNvSpPr txBox="1"/>
              <p:nvPr/>
            </p:nvSpPr>
            <p:spPr>
              <a:xfrm>
                <a:off x="4251960" y="3865451"/>
                <a:ext cx="2320106" cy="638636"/>
              </a:xfrm>
              <a:prstGeom prst="rect">
                <a:avLst/>
              </a:prstGeom>
              <a:noFill/>
            </p:spPr>
            <p:txBody>
              <a:bodyPr wrap="square">
                <a:spAutoFit/>
              </a:bodyPr>
              <a:lstStyle/>
              <a:p>
                <a:pPr>
                  <a:spcBef>
                    <a:spcPts val="300"/>
                  </a:spcBef>
                </a:pPr>
                <a:r>
                  <a:rPr lang="en-US" sz="700" b="1" dirty="0" err="1">
                    <a:solidFill>
                      <a:schemeClr val="tx1">
                        <a:lumMod val="75000"/>
                        <a:lumOff val="25000"/>
                      </a:schemeClr>
                    </a:solidFill>
                  </a:rPr>
                  <a:t>LangGraph</a:t>
                </a:r>
                <a:r>
                  <a:rPr lang="en-US" sz="700" b="1" dirty="0">
                    <a:solidFill>
                      <a:schemeClr val="tx1">
                        <a:lumMod val="75000"/>
                        <a:lumOff val="25000"/>
                      </a:schemeClr>
                    </a:solidFill>
                  </a:rPr>
                  <a:t> Agent Node</a:t>
                </a:r>
              </a:p>
              <a:p>
                <a:pPr>
                  <a:spcBef>
                    <a:spcPts val="300"/>
                  </a:spcBef>
                </a:pPr>
                <a:r>
                  <a:rPr lang="en-US" sz="700" dirty="0">
                    <a:solidFill>
                      <a:schemeClr val="tx1">
                        <a:lumMod val="75000"/>
                        <a:lumOff val="25000"/>
                      </a:schemeClr>
                    </a:solidFill>
                  </a:rPr>
                  <a:t>1. Load CSVs as formatted strings</a:t>
                </a:r>
              </a:p>
              <a:p>
                <a:pPr>
                  <a:spcBef>
                    <a:spcPts val="300"/>
                  </a:spcBef>
                </a:pPr>
                <a:r>
                  <a:rPr lang="en-US" sz="700" dirty="0">
                    <a:solidFill>
                      <a:schemeClr val="tx1">
                        <a:lumMod val="75000"/>
                        <a:lumOff val="25000"/>
                      </a:schemeClr>
                    </a:solidFill>
                  </a:rPr>
                  <a:t>2. Populate QA prompt with structured data</a:t>
                </a:r>
              </a:p>
              <a:p>
                <a:pPr>
                  <a:spcBef>
                    <a:spcPts val="300"/>
                  </a:spcBef>
                </a:pPr>
                <a:r>
                  <a:rPr lang="en-US" sz="700" dirty="0">
                    <a:solidFill>
                      <a:schemeClr val="tx1">
                        <a:lumMod val="75000"/>
                        <a:lumOff val="25000"/>
                      </a:schemeClr>
                    </a:solidFill>
                  </a:rPr>
                  <a:t>3. Invoke </a:t>
                </a:r>
                <a:r>
                  <a:rPr lang="en-US" sz="700" dirty="0" err="1">
                    <a:solidFill>
                      <a:schemeClr val="tx1">
                        <a:lumMod val="75000"/>
                        <a:lumOff val="25000"/>
                      </a:schemeClr>
                    </a:solidFill>
                  </a:rPr>
                  <a:t>Cluade</a:t>
                </a:r>
                <a:r>
                  <a:rPr lang="en-US" sz="700" dirty="0">
                    <a:solidFill>
                      <a:schemeClr val="tx1">
                        <a:lumMod val="75000"/>
                        <a:lumOff val="25000"/>
                      </a:schemeClr>
                    </a:solidFill>
                  </a:rPr>
                  <a:t> LLM for response generation</a:t>
                </a:r>
              </a:p>
            </p:txBody>
          </p:sp>
        </p:grpSp>
        <p:grpSp>
          <p:nvGrpSpPr>
            <p:cNvPr id="114" name="Group 113">
              <a:extLst>
                <a:ext uri="{FF2B5EF4-FFF2-40B4-BE49-F238E27FC236}">
                  <a16:creationId xmlns:a16="http://schemas.microsoft.com/office/drawing/2014/main" id="{A7ED348C-77DA-2AE5-2BD2-4F23CC8998A1}"/>
                </a:ext>
              </a:extLst>
            </p:cNvPr>
            <p:cNvGrpSpPr/>
            <p:nvPr/>
          </p:nvGrpSpPr>
          <p:grpSpPr>
            <a:xfrm>
              <a:off x="4082895" y="2780907"/>
              <a:ext cx="2658237" cy="443060"/>
              <a:chOff x="4106050" y="2780907"/>
              <a:chExt cx="2658237" cy="443060"/>
            </a:xfrm>
          </p:grpSpPr>
          <p:grpSp>
            <p:nvGrpSpPr>
              <p:cNvPr id="109" name="Group 108">
                <a:extLst>
                  <a:ext uri="{FF2B5EF4-FFF2-40B4-BE49-F238E27FC236}">
                    <a16:creationId xmlns:a16="http://schemas.microsoft.com/office/drawing/2014/main" id="{5B2C23D4-B387-84B1-A411-D4AF8C17ABCF}"/>
                  </a:ext>
                </a:extLst>
              </p:cNvPr>
              <p:cNvGrpSpPr/>
              <p:nvPr/>
            </p:nvGrpSpPr>
            <p:grpSpPr>
              <a:xfrm>
                <a:off x="4106050" y="2780907"/>
                <a:ext cx="1289863" cy="443060"/>
                <a:chOff x="4106050" y="2780907"/>
                <a:chExt cx="2611927" cy="443060"/>
              </a:xfrm>
            </p:grpSpPr>
            <p:sp>
              <p:nvSpPr>
                <p:cNvPr id="78" name="Rectangle: Rounded Corners 77">
                  <a:extLst>
                    <a:ext uri="{FF2B5EF4-FFF2-40B4-BE49-F238E27FC236}">
                      <a16:creationId xmlns:a16="http://schemas.microsoft.com/office/drawing/2014/main" id="{5B80B507-C34D-B3C9-FEFE-669EAD1C855B}"/>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6F6981-6E5A-FE50-432A-D4EC03806930}"/>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Memory Saver </a:t>
                  </a:r>
                </a:p>
                <a:p>
                  <a:pPr algn="ctr"/>
                  <a:r>
                    <a:rPr lang="en-US" sz="700" dirty="0">
                      <a:solidFill>
                        <a:schemeClr val="tx1">
                          <a:lumMod val="75000"/>
                          <a:lumOff val="25000"/>
                        </a:schemeClr>
                      </a:solidFill>
                    </a:rPr>
                    <a:t>Context Tracking</a:t>
                  </a:r>
                </a:p>
              </p:txBody>
            </p:sp>
          </p:grpSp>
          <p:grpSp>
            <p:nvGrpSpPr>
              <p:cNvPr id="110" name="Group 109">
                <a:extLst>
                  <a:ext uri="{FF2B5EF4-FFF2-40B4-BE49-F238E27FC236}">
                    <a16:creationId xmlns:a16="http://schemas.microsoft.com/office/drawing/2014/main" id="{AD74BC04-3554-2C01-F344-29ACC4C6B58D}"/>
                  </a:ext>
                </a:extLst>
              </p:cNvPr>
              <p:cNvGrpSpPr/>
              <p:nvPr/>
            </p:nvGrpSpPr>
            <p:grpSpPr>
              <a:xfrm>
                <a:off x="5474424" y="2780907"/>
                <a:ext cx="1289863" cy="443060"/>
                <a:chOff x="4106050" y="2780907"/>
                <a:chExt cx="2611927" cy="443060"/>
              </a:xfrm>
            </p:grpSpPr>
            <p:sp>
              <p:nvSpPr>
                <p:cNvPr id="111" name="Rectangle: Rounded Corners 110">
                  <a:extLst>
                    <a:ext uri="{FF2B5EF4-FFF2-40B4-BE49-F238E27FC236}">
                      <a16:creationId xmlns:a16="http://schemas.microsoft.com/office/drawing/2014/main" id="{A84BA929-5CEB-C150-6BF8-2AF2DB56294A}"/>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1E4BCD0-2BF9-3AB8-76FC-AF0A8212A32C}"/>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Data Loader</a:t>
                  </a:r>
                </a:p>
                <a:p>
                  <a:pPr algn="ctr"/>
                  <a:r>
                    <a:rPr lang="en-US" sz="700" dirty="0">
                      <a:solidFill>
                        <a:schemeClr val="tx1">
                          <a:lumMod val="75000"/>
                          <a:lumOff val="25000"/>
                        </a:schemeClr>
                      </a:solidFill>
                    </a:rPr>
                    <a:t>CSV Processing</a:t>
                  </a:r>
                </a:p>
              </p:txBody>
            </p:sp>
          </p:grpSp>
        </p:grpSp>
        <p:grpSp>
          <p:nvGrpSpPr>
            <p:cNvPr id="121" name="Group 120">
              <a:extLst>
                <a:ext uri="{FF2B5EF4-FFF2-40B4-BE49-F238E27FC236}">
                  <a16:creationId xmlns:a16="http://schemas.microsoft.com/office/drawing/2014/main" id="{25608632-0ED7-F2FB-EB44-A3FB1279ABDD}"/>
                </a:ext>
              </a:extLst>
            </p:cNvPr>
            <p:cNvGrpSpPr/>
            <p:nvPr/>
          </p:nvGrpSpPr>
          <p:grpSpPr>
            <a:xfrm>
              <a:off x="4082895" y="4696930"/>
              <a:ext cx="2658236" cy="443060"/>
              <a:chOff x="4082895" y="4613817"/>
              <a:chExt cx="2658236" cy="443060"/>
            </a:xfrm>
          </p:grpSpPr>
          <p:sp>
            <p:nvSpPr>
              <p:cNvPr id="116" name="Rectangle: Rounded Corners 115">
                <a:extLst>
                  <a:ext uri="{FF2B5EF4-FFF2-40B4-BE49-F238E27FC236}">
                    <a16:creationId xmlns:a16="http://schemas.microsoft.com/office/drawing/2014/main" id="{121CD885-66BF-C4E7-CA0E-8D0408B68A48}"/>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16B0CB5-D341-3876-79B1-24DFEF0D0D5F}"/>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Claude LLM</a:t>
                </a:r>
              </a:p>
              <a:p>
                <a:pPr algn="ctr"/>
                <a:r>
                  <a:rPr lang="en-US" sz="700" dirty="0">
                    <a:solidFill>
                      <a:schemeClr val="tx1">
                        <a:lumMod val="75000"/>
                        <a:lumOff val="25000"/>
                      </a:schemeClr>
                    </a:solidFill>
                  </a:rPr>
                  <a:t>Evidence-grounded response generation</a:t>
                </a:r>
              </a:p>
            </p:txBody>
          </p:sp>
        </p:grpSp>
        <p:grpSp>
          <p:nvGrpSpPr>
            <p:cNvPr id="120" name="Group 119">
              <a:extLst>
                <a:ext uri="{FF2B5EF4-FFF2-40B4-BE49-F238E27FC236}">
                  <a16:creationId xmlns:a16="http://schemas.microsoft.com/office/drawing/2014/main" id="{69EFCBC9-8DCE-EE70-808B-11E989275CF3}"/>
                </a:ext>
              </a:extLst>
            </p:cNvPr>
            <p:cNvGrpSpPr/>
            <p:nvPr/>
          </p:nvGrpSpPr>
          <p:grpSpPr>
            <a:xfrm>
              <a:off x="4082895" y="5242492"/>
              <a:ext cx="2658236" cy="443060"/>
              <a:chOff x="4082895" y="5178208"/>
              <a:chExt cx="2658236" cy="443060"/>
            </a:xfrm>
          </p:grpSpPr>
          <p:sp>
            <p:nvSpPr>
              <p:cNvPr id="118" name="Rectangle: Rounded Corners 117">
                <a:extLst>
                  <a:ext uri="{FF2B5EF4-FFF2-40B4-BE49-F238E27FC236}">
                    <a16:creationId xmlns:a16="http://schemas.microsoft.com/office/drawing/2014/main" id="{402C5855-9C07-5500-A185-03C4F6665159}"/>
                  </a:ext>
                </a:extLst>
              </p:cNvPr>
              <p:cNvSpPr/>
              <p:nvPr/>
            </p:nvSpPr>
            <p:spPr>
              <a:xfrm>
                <a:off x="4082895" y="5178208"/>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B1CE283-F13E-3266-83A9-17FE6475AB79}"/>
                  </a:ext>
                </a:extLst>
              </p:cNvPr>
              <p:cNvSpPr txBox="1"/>
              <p:nvPr/>
            </p:nvSpPr>
            <p:spPr>
              <a:xfrm>
                <a:off x="4106050" y="5245850"/>
                <a:ext cx="2611926" cy="307777"/>
              </a:xfrm>
              <a:prstGeom prst="rect">
                <a:avLst/>
              </a:prstGeom>
              <a:noFill/>
            </p:spPr>
            <p:txBody>
              <a:bodyPr wrap="square">
                <a:spAutoFit/>
              </a:bodyPr>
              <a:lstStyle/>
              <a:p>
                <a:pPr algn="ctr"/>
                <a:r>
                  <a:rPr lang="en-US" sz="700" b="1" dirty="0">
                    <a:solidFill>
                      <a:schemeClr val="tx1">
                        <a:lumMod val="75000"/>
                        <a:lumOff val="25000"/>
                      </a:schemeClr>
                    </a:solidFill>
                  </a:rPr>
                  <a:t>Multi-turn Dialogue Support</a:t>
                </a:r>
              </a:p>
              <a:p>
                <a:pPr algn="ctr"/>
                <a:r>
                  <a:rPr lang="en-US" sz="700" dirty="0">
                    <a:solidFill>
                      <a:schemeClr val="tx1">
                        <a:lumMod val="75000"/>
                        <a:lumOff val="25000"/>
                      </a:schemeClr>
                    </a:solidFill>
                  </a:rPr>
                  <a:t>Conversation context &amp; follow-up handling</a:t>
                </a:r>
              </a:p>
            </p:txBody>
          </p:sp>
        </p:grpSp>
      </p:grpSp>
      <p:grpSp>
        <p:nvGrpSpPr>
          <p:cNvPr id="160" name="Group 159">
            <a:extLst>
              <a:ext uri="{FF2B5EF4-FFF2-40B4-BE49-F238E27FC236}">
                <a16:creationId xmlns:a16="http://schemas.microsoft.com/office/drawing/2014/main" id="{F2C0C1D8-D754-4C43-079A-626145A48A38}"/>
              </a:ext>
            </a:extLst>
          </p:cNvPr>
          <p:cNvGrpSpPr/>
          <p:nvPr/>
        </p:nvGrpSpPr>
        <p:grpSpPr>
          <a:xfrm>
            <a:off x="8010987" y="1759114"/>
            <a:ext cx="2995668" cy="4335342"/>
            <a:chOff x="7644093" y="1739716"/>
            <a:chExt cx="2995668" cy="4335342"/>
          </a:xfrm>
        </p:grpSpPr>
        <p:sp>
          <p:nvSpPr>
            <p:cNvPr id="124" name="Rectangle: Rounded Corners 123">
              <a:extLst>
                <a:ext uri="{FF2B5EF4-FFF2-40B4-BE49-F238E27FC236}">
                  <a16:creationId xmlns:a16="http://schemas.microsoft.com/office/drawing/2014/main" id="{4FE35580-B615-625C-1647-5F96C8D6C611}"/>
                </a:ext>
              </a:extLst>
            </p:cNvPr>
            <p:cNvSpPr/>
            <p:nvPr/>
          </p:nvSpPr>
          <p:spPr>
            <a:xfrm>
              <a:off x="7644093" y="1739716"/>
              <a:ext cx="2995668" cy="4335342"/>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668F81B-F138-4124-670F-17E84AE1AE2D}"/>
                </a:ext>
              </a:extLst>
            </p:cNvPr>
            <p:cNvSpPr txBox="1"/>
            <p:nvPr/>
          </p:nvSpPr>
          <p:spPr>
            <a:xfrm>
              <a:off x="7728933" y="2064008"/>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Streamlit</a:t>
              </a:r>
              <a:r>
                <a:rPr lang="en-US" sz="1100" dirty="0">
                  <a:solidFill>
                    <a:schemeClr val="accent1"/>
                  </a:solidFill>
                  <a:latin typeface="Montserrat SemiBold" pitchFamily="2" charset="0"/>
                </a:rPr>
                <a:t> User Interface</a:t>
              </a:r>
            </a:p>
          </p:txBody>
        </p:sp>
        <p:grpSp>
          <p:nvGrpSpPr>
            <p:cNvPr id="158" name="Group 157">
              <a:extLst>
                <a:ext uri="{FF2B5EF4-FFF2-40B4-BE49-F238E27FC236}">
                  <a16:creationId xmlns:a16="http://schemas.microsoft.com/office/drawing/2014/main" id="{2C48E293-CD65-29E8-EA4B-9AC9FA73F7F4}"/>
                </a:ext>
              </a:extLst>
            </p:cNvPr>
            <p:cNvGrpSpPr/>
            <p:nvPr/>
          </p:nvGrpSpPr>
          <p:grpSpPr>
            <a:xfrm>
              <a:off x="7812809" y="2484886"/>
              <a:ext cx="2658236" cy="3265880"/>
              <a:chOff x="7812809" y="2350918"/>
              <a:chExt cx="2658236" cy="3265880"/>
            </a:xfrm>
          </p:grpSpPr>
          <p:grpSp>
            <p:nvGrpSpPr>
              <p:cNvPr id="157" name="Group 156">
                <a:extLst>
                  <a:ext uri="{FF2B5EF4-FFF2-40B4-BE49-F238E27FC236}">
                    <a16:creationId xmlns:a16="http://schemas.microsoft.com/office/drawing/2014/main" id="{999065E1-5B91-B102-CFA1-5E5BBA4082B4}"/>
                  </a:ext>
                </a:extLst>
              </p:cNvPr>
              <p:cNvGrpSpPr/>
              <p:nvPr/>
            </p:nvGrpSpPr>
            <p:grpSpPr>
              <a:xfrm>
                <a:off x="7812809" y="2350918"/>
                <a:ext cx="2658236" cy="1432927"/>
                <a:chOff x="7812809" y="2350918"/>
                <a:chExt cx="2658236" cy="1432927"/>
              </a:xfrm>
            </p:grpSpPr>
            <p:sp>
              <p:nvSpPr>
                <p:cNvPr id="144" name="Rectangle: Rounded Corners 143">
                  <a:extLst>
                    <a:ext uri="{FF2B5EF4-FFF2-40B4-BE49-F238E27FC236}">
                      <a16:creationId xmlns:a16="http://schemas.microsoft.com/office/drawing/2014/main" id="{E892DB53-217F-CC88-0134-8568318809E1}"/>
                    </a:ext>
                  </a:extLst>
                </p:cNvPr>
                <p:cNvSpPr/>
                <p:nvPr/>
              </p:nvSpPr>
              <p:spPr>
                <a:xfrm>
                  <a:off x="7812809" y="2350918"/>
                  <a:ext cx="2658236" cy="1432927"/>
                </a:xfrm>
                <a:prstGeom prst="roundRect">
                  <a:avLst>
                    <a:gd name="adj" fmla="val 61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3110A580-6D03-05D3-38A4-3857CE93D088}"/>
                    </a:ext>
                  </a:extLst>
                </p:cNvPr>
                <p:cNvSpPr txBox="1"/>
                <p:nvPr/>
              </p:nvSpPr>
              <p:spPr>
                <a:xfrm>
                  <a:off x="7835964" y="2418561"/>
                  <a:ext cx="2611926" cy="200055"/>
                </a:xfrm>
                <a:prstGeom prst="rect">
                  <a:avLst/>
                </a:prstGeom>
                <a:noFill/>
              </p:spPr>
              <p:txBody>
                <a:bodyPr wrap="square">
                  <a:spAutoFit/>
                </a:bodyPr>
                <a:lstStyle/>
                <a:p>
                  <a:pPr algn="ctr"/>
                  <a:r>
                    <a:rPr lang="en-US" sz="700" b="1" dirty="0">
                      <a:solidFill>
                        <a:schemeClr val="tx1">
                          <a:lumMod val="75000"/>
                          <a:lumOff val="25000"/>
                        </a:schemeClr>
                      </a:solidFill>
                    </a:rPr>
                    <a:t>Chatbot-style Interface</a:t>
                  </a:r>
                </a:p>
              </p:txBody>
            </p:sp>
            <p:grpSp>
              <p:nvGrpSpPr>
                <p:cNvPr id="146" name="Group 145">
                  <a:extLst>
                    <a:ext uri="{FF2B5EF4-FFF2-40B4-BE49-F238E27FC236}">
                      <a16:creationId xmlns:a16="http://schemas.microsoft.com/office/drawing/2014/main" id="{990C7473-44C4-4A98-3FCB-EE168E64C4BB}"/>
                    </a:ext>
                  </a:extLst>
                </p:cNvPr>
                <p:cNvGrpSpPr/>
                <p:nvPr/>
              </p:nvGrpSpPr>
              <p:grpSpPr>
                <a:xfrm>
                  <a:off x="7976814" y="2626945"/>
                  <a:ext cx="2330226" cy="284471"/>
                  <a:chOff x="7950921" y="3539104"/>
                  <a:chExt cx="2330226" cy="284471"/>
                </a:xfrm>
              </p:grpSpPr>
              <p:sp>
                <p:nvSpPr>
                  <p:cNvPr id="140" name="Rectangle: Rounded Corners 139">
                    <a:extLst>
                      <a:ext uri="{FF2B5EF4-FFF2-40B4-BE49-F238E27FC236}">
                        <a16:creationId xmlns:a16="http://schemas.microsoft.com/office/drawing/2014/main" id="{3A5E6A69-34AE-AA72-A133-2FB115516C12}"/>
                      </a:ext>
                    </a:extLst>
                  </p:cNvPr>
                  <p:cNvSpPr/>
                  <p:nvPr/>
                </p:nvSpPr>
                <p:spPr>
                  <a:xfrm>
                    <a:off x="7950921" y="3539104"/>
                    <a:ext cx="2330226" cy="28447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B6C62FF-58C7-1C55-AE29-C1187980AD25}"/>
                      </a:ext>
                    </a:extLst>
                  </p:cNvPr>
                  <p:cNvSpPr txBox="1"/>
                  <p:nvPr/>
                </p:nvSpPr>
                <p:spPr>
                  <a:xfrm>
                    <a:off x="7950921" y="3581312"/>
                    <a:ext cx="2330226" cy="200055"/>
                  </a:xfrm>
                  <a:prstGeom prst="rect">
                    <a:avLst/>
                  </a:prstGeom>
                  <a:noFill/>
                </p:spPr>
                <p:txBody>
                  <a:bodyPr wrap="square">
                    <a:spAutoFit/>
                  </a:bodyPr>
                  <a:lstStyle/>
                  <a:p>
                    <a:pPr algn="ctr"/>
                    <a:r>
                      <a:rPr lang="en-US" sz="700" dirty="0">
                        <a:solidFill>
                          <a:schemeClr val="bg1"/>
                        </a:solidFill>
                      </a:rPr>
                      <a:t>User: "What are key Cholera predictors?"</a:t>
                    </a:r>
                  </a:p>
                </p:txBody>
              </p:sp>
            </p:grpSp>
            <p:sp>
              <p:nvSpPr>
                <p:cNvPr id="147" name="TextBox 146">
                  <a:extLst>
                    <a:ext uri="{FF2B5EF4-FFF2-40B4-BE49-F238E27FC236}">
                      <a16:creationId xmlns:a16="http://schemas.microsoft.com/office/drawing/2014/main" id="{0C340455-B7EA-BFA4-3BB1-F971CCC80DA1}"/>
                    </a:ext>
                  </a:extLst>
                </p:cNvPr>
                <p:cNvSpPr txBox="1"/>
                <p:nvPr/>
              </p:nvSpPr>
              <p:spPr>
                <a:xfrm>
                  <a:off x="7893050" y="3039806"/>
                  <a:ext cx="2497754" cy="630942"/>
                </a:xfrm>
                <a:prstGeom prst="rect">
                  <a:avLst/>
                </a:prstGeom>
                <a:noFill/>
              </p:spPr>
              <p:txBody>
                <a:bodyPr wrap="square">
                  <a:spAutoFit/>
                </a:bodyPr>
                <a:lstStyle/>
                <a:p>
                  <a:r>
                    <a:rPr lang="en-US" sz="700" dirty="0">
                      <a:solidFill>
                        <a:schemeClr val="tx1">
                          <a:lumMod val="75000"/>
                          <a:lumOff val="25000"/>
                        </a:schemeClr>
                      </a:solidFill>
                    </a:rPr>
                    <a:t>Assistant: "Based on feature importance analysis</a:t>
                  </a:r>
                </a:p>
                <a:p>
                  <a:r>
                    <a:rPr lang="en-US" sz="700" dirty="0">
                      <a:solidFill>
                        <a:schemeClr val="tx1">
                          <a:lumMod val="75000"/>
                          <a:lumOff val="25000"/>
                        </a:schemeClr>
                      </a:solidFill>
                    </a:rPr>
                    <a:t>Water Access Index (0.847), Population</a:t>
                  </a:r>
                </a:p>
                <a:p>
                  <a:r>
                    <a:rPr lang="en-US" sz="700" dirty="0">
                      <a:solidFill>
                        <a:schemeClr val="tx1">
                          <a:lumMod val="75000"/>
                          <a:lumOff val="25000"/>
                        </a:schemeClr>
                      </a:solidFill>
                    </a:rPr>
                    <a:t>Density (0.623)</a:t>
                  </a:r>
                </a:p>
                <a:p>
                  <a:r>
                    <a:rPr lang="en-US" sz="700" dirty="0">
                      <a:solidFill>
                        <a:schemeClr val="tx1">
                          <a:lumMod val="75000"/>
                          <a:lumOff val="25000"/>
                        </a:schemeClr>
                      </a:solidFill>
                    </a:rPr>
                    <a:t>Source:</a:t>
                  </a:r>
                </a:p>
                <a:p>
                  <a:r>
                    <a:rPr lang="en-US" sz="700" dirty="0">
                      <a:solidFill>
                        <a:schemeClr val="tx1">
                          <a:lumMod val="75000"/>
                          <a:lumOff val="25000"/>
                        </a:schemeClr>
                      </a:solidFill>
                    </a:rPr>
                    <a:t>feature_importance_comparison.csv</a:t>
                  </a:r>
                </a:p>
              </p:txBody>
            </p:sp>
          </p:grpSp>
          <p:grpSp>
            <p:nvGrpSpPr>
              <p:cNvPr id="151" name="Group 150">
                <a:extLst>
                  <a:ext uri="{FF2B5EF4-FFF2-40B4-BE49-F238E27FC236}">
                    <a16:creationId xmlns:a16="http://schemas.microsoft.com/office/drawing/2014/main" id="{8A991FC2-2FC6-80CE-2892-554FA3ABBCF0}"/>
                  </a:ext>
                </a:extLst>
              </p:cNvPr>
              <p:cNvGrpSpPr/>
              <p:nvPr/>
            </p:nvGrpSpPr>
            <p:grpSpPr>
              <a:xfrm>
                <a:off x="7812809" y="3918367"/>
                <a:ext cx="2658236" cy="443060"/>
                <a:chOff x="4082895" y="4613817"/>
                <a:chExt cx="2658236" cy="443060"/>
              </a:xfrm>
            </p:grpSpPr>
            <p:sp>
              <p:nvSpPr>
                <p:cNvPr id="152" name="Rectangle: Rounded Corners 151">
                  <a:extLst>
                    <a:ext uri="{FF2B5EF4-FFF2-40B4-BE49-F238E27FC236}">
                      <a16:creationId xmlns:a16="http://schemas.microsoft.com/office/drawing/2014/main" id="{250CF220-2C83-6F15-2A35-72BFEE459F6A}"/>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FEBCD830-5753-CAE5-FDB4-B0BD522D965A}"/>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Free-form Input Box</a:t>
                  </a:r>
                </a:p>
                <a:p>
                  <a:pPr algn="ctr"/>
                  <a:r>
                    <a:rPr lang="en-US" sz="700" dirty="0">
                      <a:solidFill>
                        <a:schemeClr val="tx1">
                          <a:lumMod val="75000"/>
                          <a:lumOff val="25000"/>
                        </a:schemeClr>
                      </a:solidFill>
                    </a:rPr>
                    <a:t>"Ask me a question about Cholera"</a:t>
                  </a:r>
                </a:p>
              </p:txBody>
            </p:sp>
          </p:grpSp>
          <p:grpSp>
            <p:nvGrpSpPr>
              <p:cNvPr id="154" name="Group 153">
                <a:extLst>
                  <a:ext uri="{FF2B5EF4-FFF2-40B4-BE49-F238E27FC236}">
                    <a16:creationId xmlns:a16="http://schemas.microsoft.com/office/drawing/2014/main" id="{35939587-E192-7633-1C8A-AAC6BF4B52C2}"/>
                  </a:ext>
                </a:extLst>
              </p:cNvPr>
              <p:cNvGrpSpPr/>
              <p:nvPr/>
            </p:nvGrpSpPr>
            <p:grpSpPr>
              <a:xfrm>
                <a:off x="7835964" y="4495949"/>
                <a:ext cx="2611926" cy="1120849"/>
                <a:chOff x="4106050" y="3823574"/>
                <a:chExt cx="2611926" cy="1120849"/>
              </a:xfrm>
            </p:grpSpPr>
            <p:sp>
              <p:nvSpPr>
                <p:cNvPr id="155" name="Rectangle: Rounded Corners 154">
                  <a:extLst>
                    <a:ext uri="{FF2B5EF4-FFF2-40B4-BE49-F238E27FC236}">
                      <a16:creationId xmlns:a16="http://schemas.microsoft.com/office/drawing/2014/main" id="{65058BDD-EAA1-1032-D8A2-85D5FDA5A5DA}"/>
                    </a:ext>
                  </a:extLst>
                </p:cNvPr>
                <p:cNvSpPr/>
                <p:nvPr/>
              </p:nvSpPr>
              <p:spPr>
                <a:xfrm>
                  <a:off x="4106050" y="3823574"/>
                  <a:ext cx="2611926" cy="1120849"/>
                </a:xfrm>
                <a:prstGeom prst="roundRect">
                  <a:avLst>
                    <a:gd name="adj" fmla="val 73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AC5C7CDB-43E4-8120-EF3E-F0F542A2668F}"/>
                    </a:ext>
                  </a:extLst>
                </p:cNvPr>
                <p:cNvSpPr txBox="1"/>
                <p:nvPr/>
              </p:nvSpPr>
              <p:spPr>
                <a:xfrm>
                  <a:off x="4163136" y="3918486"/>
                  <a:ext cx="2497754" cy="931024"/>
                </a:xfrm>
                <a:prstGeom prst="rect">
                  <a:avLst/>
                </a:prstGeom>
                <a:noFill/>
              </p:spPr>
              <p:txBody>
                <a:bodyPr wrap="square">
                  <a:spAutoFit/>
                </a:bodyPr>
                <a:lstStyle/>
                <a:p>
                  <a:pPr>
                    <a:spcBef>
                      <a:spcPts val="300"/>
                    </a:spcBef>
                  </a:pPr>
                  <a:r>
                    <a:rPr lang="en-US" sz="700" b="1" dirty="0">
                      <a:solidFill>
                        <a:schemeClr val="tx1">
                          <a:lumMod val="75000"/>
                          <a:lumOff val="25000"/>
                        </a:schemeClr>
                      </a:solidFill>
                    </a:rPr>
                    <a:t>System Capabilities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Evidence-traceable answers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Natural language interaction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Rapid data exploration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Policy-relevant recommendations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Real-time loading feedback</a:t>
                  </a:r>
                </a:p>
              </p:txBody>
            </p:sp>
          </p:grpSp>
        </p:grpSp>
      </p:grpSp>
      <p:grpSp>
        <p:nvGrpSpPr>
          <p:cNvPr id="171" name="Group 170">
            <a:extLst>
              <a:ext uri="{FF2B5EF4-FFF2-40B4-BE49-F238E27FC236}">
                <a16:creationId xmlns:a16="http://schemas.microsoft.com/office/drawing/2014/main" id="{56AFBCF3-C0F6-6191-CB4F-088E78E875CF}"/>
              </a:ext>
            </a:extLst>
          </p:cNvPr>
          <p:cNvGrpSpPr/>
          <p:nvPr/>
        </p:nvGrpSpPr>
        <p:grpSpPr>
          <a:xfrm>
            <a:off x="3488451" y="3778048"/>
            <a:ext cx="730707" cy="382776"/>
            <a:chOff x="3488450" y="3756599"/>
            <a:chExt cx="730707" cy="382776"/>
          </a:xfrm>
        </p:grpSpPr>
        <p:cxnSp>
          <p:nvCxnSpPr>
            <p:cNvPr id="166" name="Straight Connector 165">
              <a:extLst>
                <a:ext uri="{FF2B5EF4-FFF2-40B4-BE49-F238E27FC236}">
                  <a16:creationId xmlns:a16="http://schemas.microsoft.com/office/drawing/2014/main" id="{FF4C0D2F-6D73-43F6-E463-1F0582033756}"/>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46FE6B7-1367-BCA1-288C-05387861D4F4}"/>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CSV Data Ingest</a:t>
              </a:r>
            </a:p>
          </p:txBody>
        </p:sp>
      </p:grpSp>
      <p:grpSp>
        <p:nvGrpSpPr>
          <p:cNvPr id="172" name="Group 171">
            <a:extLst>
              <a:ext uri="{FF2B5EF4-FFF2-40B4-BE49-F238E27FC236}">
                <a16:creationId xmlns:a16="http://schemas.microsoft.com/office/drawing/2014/main" id="{D30607A9-D6CA-D46C-8B8B-4B07C3F7299E}"/>
              </a:ext>
            </a:extLst>
          </p:cNvPr>
          <p:cNvGrpSpPr/>
          <p:nvPr/>
        </p:nvGrpSpPr>
        <p:grpSpPr>
          <a:xfrm>
            <a:off x="7258462" y="2808711"/>
            <a:ext cx="730707" cy="382776"/>
            <a:chOff x="3488450" y="3756599"/>
            <a:chExt cx="730707" cy="382776"/>
          </a:xfrm>
        </p:grpSpPr>
        <p:cxnSp>
          <p:nvCxnSpPr>
            <p:cNvPr id="173" name="Straight Connector 172">
              <a:extLst>
                <a:ext uri="{FF2B5EF4-FFF2-40B4-BE49-F238E27FC236}">
                  <a16:creationId xmlns:a16="http://schemas.microsoft.com/office/drawing/2014/main" id="{DDF809BE-B023-E89A-CEA8-F12A15D036EA}"/>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5D8CBE1-E73F-B9A0-16B9-36F3607DF837}"/>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Grounded Response</a:t>
              </a:r>
            </a:p>
          </p:txBody>
        </p:sp>
      </p:grpSp>
      <p:grpSp>
        <p:nvGrpSpPr>
          <p:cNvPr id="175" name="Group 174">
            <a:extLst>
              <a:ext uri="{FF2B5EF4-FFF2-40B4-BE49-F238E27FC236}">
                <a16:creationId xmlns:a16="http://schemas.microsoft.com/office/drawing/2014/main" id="{D6E1B839-6ECA-9BDF-E7F0-C76FE027F927}"/>
              </a:ext>
            </a:extLst>
          </p:cNvPr>
          <p:cNvGrpSpPr/>
          <p:nvPr/>
        </p:nvGrpSpPr>
        <p:grpSpPr>
          <a:xfrm>
            <a:off x="7258462" y="4049746"/>
            <a:ext cx="730707" cy="382776"/>
            <a:chOff x="3488450" y="3756599"/>
            <a:chExt cx="730707" cy="382776"/>
          </a:xfrm>
        </p:grpSpPr>
        <p:cxnSp>
          <p:nvCxnSpPr>
            <p:cNvPr id="176" name="Straight Connector 175">
              <a:extLst>
                <a:ext uri="{FF2B5EF4-FFF2-40B4-BE49-F238E27FC236}">
                  <a16:creationId xmlns:a16="http://schemas.microsoft.com/office/drawing/2014/main" id="{E269C3AD-CB83-5C55-440B-478A50349DCB}"/>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0CAE9A4-306F-210B-1BC3-3BBB84C46609}"/>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User Query</a:t>
              </a:r>
            </a:p>
          </p:txBody>
        </p:sp>
      </p:grpSp>
      <p:grpSp>
        <p:nvGrpSpPr>
          <p:cNvPr id="180" name="Group 179">
            <a:extLst>
              <a:ext uri="{FF2B5EF4-FFF2-40B4-BE49-F238E27FC236}">
                <a16:creationId xmlns:a16="http://schemas.microsoft.com/office/drawing/2014/main" id="{46E8F916-B1C4-F500-993F-ECF95AA65848}"/>
              </a:ext>
            </a:extLst>
          </p:cNvPr>
          <p:cNvGrpSpPr/>
          <p:nvPr/>
        </p:nvGrpSpPr>
        <p:grpSpPr>
          <a:xfrm>
            <a:off x="7258462" y="4872588"/>
            <a:ext cx="730707" cy="412432"/>
            <a:chOff x="3488450" y="4139375"/>
            <a:chExt cx="730707" cy="412432"/>
          </a:xfrm>
        </p:grpSpPr>
        <p:cxnSp>
          <p:nvCxnSpPr>
            <p:cNvPr id="181" name="Straight Connector 180">
              <a:extLst>
                <a:ext uri="{FF2B5EF4-FFF2-40B4-BE49-F238E27FC236}">
                  <a16:creationId xmlns:a16="http://schemas.microsoft.com/office/drawing/2014/main" id="{8A5FAF85-7A1A-5BA4-2EA2-991E7776BC6A}"/>
                </a:ext>
              </a:extLst>
            </p:cNvPr>
            <p:cNvCxnSpPr>
              <a:cxnSpLocks/>
            </p:cNvCxnSpPr>
            <p:nvPr/>
          </p:nvCxnSpPr>
          <p:spPr>
            <a:xfrm>
              <a:off x="3510268" y="4139375"/>
              <a:ext cx="687071" cy="0"/>
            </a:xfrm>
            <a:prstGeom prst="line">
              <a:avLst/>
            </a:prstGeom>
            <a:ln w="31750" cap="rnd">
              <a:headEnd type="triangl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1AA57803-AEFB-3B97-F4A6-5AD0D7C2E312}"/>
                </a:ext>
              </a:extLst>
            </p:cNvPr>
            <p:cNvSpPr txBox="1"/>
            <p:nvPr/>
          </p:nvSpPr>
          <p:spPr>
            <a:xfrm>
              <a:off x="3488450" y="4213253"/>
              <a:ext cx="730707" cy="338554"/>
            </a:xfrm>
            <a:prstGeom prst="rect">
              <a:avLst/>
            </a:prstGeom>
            <a:noFill/>
          </p:spPr>
          <p:txBody>
            <a:bodyPr wrap="square">
              <a:spAutoFit/>
            </a:bodyPr>
            <a:lstStyle/>
            <a:p>
              <a:pPr algn="ctr"/>
              <a:r>
                <a:rPr lang="en-US" sz="800" b="1" dirty="0">
                  <a:solidFill>
                    <a:schemeClr val="tx1">
                      <a:lumMod val="75000"/>
                      <a:lumOff val="25000"/>
                    </a:schemeClr>
                  </a:solidFill>
                </a:rPr>
                <a:t>LLM Response</a:t>
              </a:r>
            </a:p>
          </p:txBody>
        </p:sp>
      </p:grpSp>
    </p:spTree>
    <p:extLst>
      <p:ext uri="{BB962C8B-B14F-4D97-AF65-F5344CB8AC3E}">
        <p14:creationId xmlns:p14="http://schemas.microsoft.com/office/powerpoint/2010/main" val="252233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5C66-CA6B-3A40-D932-33CA1A1501B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5CF8EF0C-AF5B-D712-4203-31D862CEA429}"/>
              </a:ext>
            </a:extLst>
          </p:cNvPr>
          <p:cNvSpPr/>
          <p:nvPr/>
        </p:nvSpPr>
        <p:spPr>
          <a:xfrm rot="16200000">
            <a:off x="8548686"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C843BF6-5EC0-C2C6-3996-54B9DA23A1A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83C05803-392D-F6C9-5829-542005F1CA3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7789F76-A71F-6737-4B2B-93A0DD291E8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77D37EE-D717-02CE-2A41-DD5C1F720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4B0C914-D7B7-D081-CD0E-79CCDBDF0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C5029FC-956E-5CD1-4172-C46226BC9115}"/>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79AB14E-4631-6BAE-C3B7-F7E60EF79712}"/>
              </a:ext>
            </a:extLst>
          </p:cNvPr>
          <p:cNvSpPr txBox="1"/>
          <p:nvPr/>
        </p:nvSpPr>
        <p:spPr>
          <a:xfrm>
            <a:off x="995832" y="1375102"/>
            <a:ext cx="3811107" cy="830997"/>
          </a:xfrm>
          <a:prstGeom prst="rect">
            <a:avLst/>
          </a:prstGeom>
          <a:noFill/>
        </p:spPr>
        <p:txBody>
          <a:bodyPr wrap="square">
            <a:spAutoFit/>
          </a:bodyPr>
          <a:lstStyle/>
          <a:p>
            <a:r>
              <a:rPr lang="en-US" sz="2400" dirty="0" err="1">
                <a:solidFill>
                  <a:schemeClr val="accent1"/>
                </a:solidFill>
                <a:latin typeface="Montserrat SemiBold" pitchFamily="2" charset="0"/>
              </a:rPr>
              <a:t>Langchain</a:t>
            </a:r>
            <a:r>
              <a:rPr lang="en-US" sz="2400" dirty="0">
                <a:solidFill>
                  <a:schemeClr val="accent1"/>
                </a:solidFill>
                <a:latin typeface="Montserrat SemiBold" pitchFamily="2" charset="0"/>
              </a:rPr>
              <a:t> + </a:t>
            </a:r>
          </a:p>
          <a:p>
            <a:r>
              <a:rPr lang="en-US" sz="2400" dirty="0" err="1">
                <a:solidFill>
                  <a:schemeClr val="accent1"/>
                </a:solidFill>
                <a:latin typeface="Montserrat SemiBold" pitchFamily="2" charset="0"/>
              </a:rPr>
              <a:t>Langraph</a:t>
            </a:r>
            <a:r>
              <a:rPr lang="en-US" sz="2400" dirty="0">
                <a:solidFill>
                  <a:schemeClr val="accent1"/>
                </a:solidFill>
                <a:latin typeface="Montserrat SemiBold" pitchFamily="2" charset="0"/>
              </a:rPr>
              <a:t> Integration</a:t>
            </a:r>
          </a:p>
        </p:txBody>
      </p:sp>
      <p:grpSp>
        <p:nvGrpSpPr>
          <p:cNvPr id="2" name="Group 1">
            <a:extLst>
              <a:ext uri="{FF2B5EF4-FFF2-40B4-BE49-F238E27FC236}">
                <a16:creationId xmlns:a16="http://schemas.microsoft.com/office/drawing/2014/main" id="{EC32FECF-519C-7DD5-E681-F8D84B32EF91}"/>
              </a:ext>
            </a:extLst>
          </p:cNvPr>
          <p:cNvGrpSpPr/>
          <p:nvPr/>
        </p:nvGrpSpPr>
        <p:grpSpPr>
          <a:xfrm>
            <a:off x="995833" y="2590406"/>
            <a:ext cx="3387631" cy="1509572"/>
            <a:chOff x="995833" y="3296803"/>
            <a:chExt cx="4257942" cy="1509572"/>
          </a:xfrm>
        </p:grpSpPr>
        <p:sp>
          <p:nvSpPr>
            <p:cNvPr id="22" name="TextBox 21">
              <a:extLst>
                <a:ext uri="{FF2B5EF4-FFF2-40B4-BE49-F238E27FC236}">
                  <a16:creationId xmlns:a16="http://schemas.microsoft.com/office/drawing/2014/main" id="{D98DA8D5-A4C4-62FA-C35A-EA2E7A79E48D}"/>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Framework Structure</a:t>
              </a:r>
            </a:p>
          </p:txBody>
        </p:sp>
        <p:sp>
          <p:nvSpPr>
            <p:cNvPr id="24" name="TextBox 23">
              <a:extLst>
                <a:ext uri="{FF2B5EF4-FFF2-40B4-BE49-F238E27FC236}">
                  <a16:creationId xmlns:a16="http://schemas.microsoft.com/office/drawing/2014/main" id="{ABF9667F-46FD-699A-BEE2-DDC1A6FA1699}"/>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Built using </a:t>
              </a:r>
              <a:r>
                <a:rPr lang="en-US" sz="1200" dirty="0" err="1">
                  <a:solidFill>
                    <a:schemeClr val="bg2">
                      <a:lumMod val="75000"/>
                      <a:lumOff val="25000"/>
                    </a:schemeClr>
                  </a:solidFill>
                  <a:latin typeface="+mj-lt"/>
                </a:rPr>
                <a:t>LangChain’s</a:t>
              </a:r>
              <a:r>
                <a:rPr lang="en-US" sz="1200" dirty="0">
                  <a:solidFill>
                    <a:schemeClr val="bg2">
                      <a:lumMod val="75000"/>
                      <a:lumOff val="25000"/>
                    </a:schemeClr>
                  </a:solidFill>
                  <a:latin typeface="+mj-lt"/>
                </a:rPr>
                <a:t>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to enable stateful, multi-step reasoning through a directed graph.</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Implemented as a minimal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with a single question-answering node supported by structured memory.</a:t>
              </a:r>
            </a:p>
          </p:txBody>
        </p:sp>
      </p:grpSp>
      <p:cxnSp>
        <p:nvCxnSpPr>
          <p:cNvPr id="35" name="Straight Connector 34">
            <a:extLst>
              <a:ext uri="{FF2B5EF4-FFF2-40B4-BE49-F238E27FC236}">
                <a16:creationId xmlns:a16="http://schemas.microsoft.com/office/drawing/2014/main" id="{277344D4-5C75-796F-F5D0-8C25323D94E5}"/>
              </a:ext>
            </a:extLst>
          </p:cNvPr>
          <p:cNvCxnSpPr>
            <a:cxnSpLocks/>
          </p:cNvCxnSpPr>
          <p:nvPr/>
        </p:nvCxnSpPr>
        <p:spPr>
          <a:xfrm>
            <a:off x="0" y="4123702"/>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C8B84C-A960-9603-4612-7CD654C5BBD9}"/>
              </a:ext>
            </a:extLst>
          </p:cNvPr>
          <p:cNvGrpSpPr/>
          <p:nvPr/>
        </p:nvGrpSpPr>
        <p:grpSpPr>
          <a:xfrm>
            <a:off x="995833" y="4332092"/>
            <a:ext cx="3387631" cy="1509572"/>
            <a:chOff x="995833" y="3296803"/>
            <a:chExt cx="4257942" cy="1509572"/>
          </a:xfrm>
        </p:grpSpPr>
        <p:sp>
          <p:nvSpPr>
            <p:cNvPr id="7" name="TextBox 6">
              <a:extLst>
                <a:ext uri="{FF2B5EF4-FFF2-40B4-BE49-F238E27FC236}">
                  <a16:creationId xmlns:a16="http://schemas.microsoft.com/office/drawing/2014/main" id="{060F0911-E7CF-5F46-495E-F334534AFF69}"/>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Data-Grounded Reasoning</a:t>
              </a:r>
            </a:p>
          </p:txBody>
        </p:sp>
        <p:sp>
          <p:nvSpPr>
            <p:cNvPr id="9" name="TextBox 8">
              <a:extLst>
                <a:ext uri="{FF2B5EF4-FFF2-40B4-BE49-F238E27FC236}">
                  <a16:creationId xmlns:a16="http://schemas.microsoft.com/office/drawing/2014/main" id="{B187434D-A92C-6455-6908-AA6566FB167C}"/>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The agent loads outputs from ML and statistical analyses (correlations, coefficients, importance rankings).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Each CSV is formatted and injected into a custom prompt template to ensure evidence-based responses.</a:t>
              </a:r>
            </a:p>
          </p:txBody>
        </p:sp>
      </p:grpSp>
      <p:sp>
        <p:nvSpPr>
          <p:cNvPr id="27" name="Rectangle: Rounded Corners 26">
            <a:extLst>
              <a:ext uri="{FF2B5EF4-FFF2-40B4-BE49-F238E27FC236}">
                <a16:creationId xmlns:a16="http://schemas.microsoft.com/office/drawing/2014/main" id="{D6A67827-4396-777E-83E2-40A1428F310C}"/>
              </a:ext>
            </a:extLst>
          </p:cNvPr>
          <p:cNvSpPr/>
          <p:nvPr/>
        </p:nvSpPr>
        <p:spPr>
          <a:xfrm>
            <a:off x="5081533" y="1171578"/>
            <a:ext cx="6634217" cy="4514846"/>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1724746-5089-7B1E-26A5-4866F91884F3}"/>
              </a:ext>
            </a:extLst>
          </p:cNvPr>
          <p:cNvGrpSpPr/>
          <p:nvPr/>
        </p:nvGrpSpPr>
        <p:grpSpPr>
          <a:xfrm>
            <a:off x="5375871" y="1584850"/>
            <a:ext cx="6339879" cy="3719078"/>
            <a:chOff x="5375871" y="1448339"/>
            <a:chExt cx="6339879" cy="3719078"/>
          </a:xfrm>
        </p:grpSpPr>
        <p:cxnSp>
          <p:nvCxnSpPr>
            <p:cNvPr id="38" name="Straight Connector 37">
              <a:extLst>
                <a:ext uri="{FF2B5EF4-FFF2-40B4-BE49-F238E27FC236}">
                  <a16:creationId xmlns:a16="http://schemas.microsoft.com/office/drawing/2014/main" id="{3C0DDCCD-036D-7EE1-B9CC-5F08CA644634}"/>
                </a:ext>
              </a:extLst>
            </p:cNvPr>
            <p:cNvCxnSpPr>
              <a:cxnSpLocks/>
            </p:cNvCxnSpPr>
            <p:nvPr/>
          </p:nvCxnSpPr>
          <p:spPr>
            <a:xfrm>
              <a:off x="5429839" y="2684959"/>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BE0A907-5757-13A2-AC9F-7815E391B690}"/>
                </a:ext>
              </a:extLst>
            </p:cNvPr>
            <p:cNvGrpSpPr/>
            <p:nvPr/>
          </p:nvGrpSpPr>
          <p:grpSpPr>
            <a:xfrm>
              <a:off x="5375871" y="1448339"/>
              <a:ext cx="6150512" cy="1038489"/>
              <a:chOff x="5375871" y="1448339"/>
              <a:chExt cx="6150512" cy="1038489"/>
            </a:xfrm>
          </p:grpSpPr>
          <p:sp>
            <p:nvSpPr>
              <p:cNvPr id="32" name="TextBox 31">
                <a:extLst>
                  <a:ext uri="{FF2B5EF4-FFF2-40B4-BE49-F238E27FC236}">
                    <a16:creationId xmlns:a16="http://schemas.microsoft.com/office/drawing/2014/main" id="{4DED6A78-5E4A-CFA5-9580-406AF87993AA}"/>
                  </a:ext>
                </a:extLst>
              </p:cNvPr>
              <p:cNvSpPr txBox="1"/>
              <p:nvPr/>
            </p:nvSpPr>
            <p:spPr>
              <a:xfrm>
                <a:off x="5375871" y="1448339"/>
                <a:ext cx="4950621" cy="276999"/>
              </a:xfrm>
              <a:prstGeom prst="rect">
                <a:avLst/>
              </a:prstGeom>
              <a:noFill/>
            </p:spPr>
            <p:txBody>
              <a:bodyPr wrap="square">
                <a:spAutoFit/>
              </a:bodyPr>
              <a:lstStyle/>
              <a:p>
                <a:r>
                  <a:rPr lang="en-US" sz="1200" dirty="0">
                    <a:solidFill>
                      <a:schemeClr val="accent1"/>
                    </a:solidFill>
                    <a:latin typeface="Montserrat SemiBold" pitchFamily="2" charset="0"/>
                  </a:rPr>
                  <a:t>Prompt Design</a:t>
                </a:r>
              </a:p>
            </p:txBody>
          </p:sp>
          <p:grpSp>
            <p:nvGrpSpPr>
              <p:cNvPr id="68" name="Group 67">
                <a:extLst>
                  <a:ext uri="{FF2B5EF4-FFF2-40B4-BE49-F238E27FC236}">
                    <a16:creationId xmlns:a16="http://schemas.microsoft.com/office/drawing/2014/main" id="{0FB7326C-6F01-2B51-0A80-AAC5EEDC786A}"/>
                  </a:ext>
                </a:extLst>
              </p:cNvPr>
              <p:cNvGrpSpPr/>
              <p:nvPr/>
            </p:nvGrpSpPr>
            <p:grpSpPr>
              <a:xfrm>
                <a:off x="5375871" y="1719110"/>
                <a:ext cx="6150512" cy="767718"/>
                <a:chOff x="5375871" y="1719110"/>
                <a:chExt cx="6150512" cy="767718"/>
              </a:xfrm>
            </p:grpSpPr>
            <p:sp>
              <p:nvSpPr>
                <p:cNvPr id="36" name="TextBox 35">
                  <a:extLst>
                    <a:ext uri="{FF2B5EF4-FFF2-40B4-BE49-F238E27FC236}">
                      <a16:creationId xmlns:a16="http://schemas.microsoft.com/office/drawing/2014/main" id="{99484059-4577-416A-5328-3C2CDCE1EA7E}"/>
                    </a:ext>
                  </a:extLst>
                </p:cNvPr>
                <p:cNvSpPr txBox="1"/>
                <p:nvPr/>
              </p:nvSpPr>
              <p:spPr>
                <a:xfrm>
                  <a:off x="5375871" y="1719110"/>
                  <a:ext cx="5071637" cy="2616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Delimited sections for</a:t>
                  </a:r>
                </a:p>
              </p:txBody>
            </p:sp>
            <p:grpSp>
              <p:nvGrpSpPr>
                <p:cNvPr id="67" name="Group 66">
                  <a:extLst>
                    <a:ext uri="{FF2B5EF4-FFF2-40B4-BE49-F238E27FC236}">
                      <a16:creationId xmlns:a16="http://schemas.microsoft.com/office/drawing/2014/main" id="{748DED8F-E3D1-635D-08D2-A43D86BE7C98}"/>
                    </a:ext>
                  </a:extLst>
                </p:cNvPr>
                <p:cNvGrpSpPr/>
                <p:nvPr/>
              </p:nvGrpSpPr>
              <p:grpSpPr>
                <a:xfrm>
                  <a:off x="5429839" y="1959694"/>
                  <a:ext cx="6096544" cy="246221"/>
                  <a:chOff x="5429839" y="1959694"/>
                  <a:chExt cx="6096544" cy="246221"/>
                </a:xfrm>
              </p:grpSpPr>
              <p:sp>
                <p:nvSpPr>
                  <p:cNvPr id="39" name="TextBox 38">
                    <a:extLst>
                      <a:ext uri="{FF2B5EF4-FFF2-40B4-BE49-F238E27FC236}">
                        <a16:creationId xmlns:a16="http://schemas.microsoft.com/office/drawing/2014/main" id="{6312FC04-152E-8BFC-91A7-8A6E9BEFA71C}"/>
                      </a:ext>
                    </a:extLst>
                  </p:cNvPr>
                  <p:cNvSpPr txBox="1"/>
                  <p:nvPr/>
                </p:nvSpPr>
                <p:spPr>
                  <a:xfrm>
                    <a:off x="5429839" y="1959694"/>
                    <a:ext cx="2012833" cy="246221"/>
                  </a:xfrm>
                  <a:prstGeom prst="rect">
                    <a:avLst/>
                  </a:prstGeom>
                  <a:noFill/>
                </p:spPr>
                <p:txBody>
                  <a:bodyPr wrap="square">
                    <a:spAutoFit/>
                  </a:bodyPr>
                  <a:lstStyle/>
                  <a:p>
                    <a:pPr>
                      <a:spcBef>
                        <a:spcPts val="300"/>
                      </a:spcBef>
                      <a:buClr>
                        <a:schemeClr val="accent1"/>
                      </a:buClr>
                    </a:pPr>
                    <a:r>
                      <a:rPr lang="en-US" sz="1000" dirty="0">
                        <a:solidFill>
                          <a:schemeClr val="bg2">
                            <a:lumMod val="75000"/>
                            <a:lumOff val="25000"/>
                          </a:schemeClr>
                        </a:solidFill>
                        <a:latin typeface="+mj-lt"/>
                      </a:rPr>
                      <a:t>Correlation matrices</a:t>
                    </a:r>
                  </a:p>
                </p:txBody>
              </p:sp>
              <p:sp>
                <p:nvSpPr>
                  <p:cNvPr id="40" name="TextBox 39">
                    <a:extLst>
                      <a:ext uri="{FF2B5EF4-FFF2-40B4-BE49-F238E27FC236}">
                        <a16:creationId xmlns:a16="http://schemas.microsoft.com/office/drawing/2014/main" id="{1EDF2985-3055-2893-22E7-E7B77A1D74BA}"/>
                      </a:ext>
                    </a:extLst>
                  </p:cNvPr>
                  <p:cNvSpPr txBox="1"/>
                  <p:nvPr/>
                </p:nvSpPr>
                <p:spPr>
                  <a:xfrm>
                    <a:off x="7429082" y="1959694"/>
                    <a:ext cx="2012833" cy="246221"/>
                  </a:xfrm>
                  <a:prstGeom prst="rect">
                    <a:avLst/>
                  </a:prstGeom>
                  <a:noFill/>
                </p:spPr>
                <p:txBody>
                  <a:bodyPr wrap="square">
                    <a:spAutoFit/>
                  </a:bodyPr>
                  <a:lstStyle/>
                  <a:p>
                    <a:pPr>
                      <a:spcBef>
                        <a:spcPts val="300"/>
                      </a:spcBef>
                      <a:buClr>
                        <a:schemeClr val="accent1"/>
                      </a:buClr>
                    </a:pPr>
                    <a:r>
                      <a:rPr lang="en-US" sz="1000" dirty="0">
                        <a:solidFill>
                          <a:schemeClr val="bg2">
                            <a:lumMod val="75000"/>
                            <a:lumOff val="25000"/>
                          </a:schemeClr>
                        </a:solidFill>
                        <a:latin typeface="+mj-lt"/>
                      </a:rPr>
                      <a:t>Regression coefficients</a:t>
                    </a:r>
                  </a:p>
                </p:txBody>
              </p:sp>
              <p:sp>
                <p:nvSpPr>
                  <p:cNvPr id="46" name="TextBox 45">
                    <a:extLst>
                      <a:ext uri="{FF2B5EF4-FFF2-40B4-BE49-F238E27FC236}">
                        <a16:creationId xmlns:a16="http://schemas.microsoft.com/office/drawing/2014/main" id="{C1B26181-0771-59C0-D0F3-FEB227EB62DD}"/>
                      </a:ext>
                    </a:extLst>
                  </p:cNvPr>
                  <p:cNvSpPr txBox="1"/>
                  <p:nvPr/>
                </p:nvSpPr>
                <p:spPr>
                  <a:xfrm>
                    <a:off x="9428323" y="1959694"/>
                    <a:ext cx="2098060" cy="246221"/>
                  </a:xfrm>
                  <a:prstGeom prst="rect">
                    <a:avLst/>
                  </a:prstGeom>
                  <a:noFill/>
                </p:spPr>
                <p:txBody>
                  <a:bodyPr wrap="square">
                    <a:spAutoFit/>
                  </a:bodyPr>
                  <a:lstStyle/>
                  <a:p>
                    <a:pPr>
                      <a:spcBef>
                        <a:spcPts val="300"/>
                      </a:spcBef>
                      <a:buClr>
                        <a:schemeClr val="accent1"/>
                      </a:buClr>
                    </a:pPr>
                    <a:r>
                      <a:rPr lang="en-US" sz="1000" dirty="0">
                        <a:solidFill>
                          <a:schemeClr val="bg2">
                            <a:lumMod val="75000"/>
                            <a:lumOff val="25000"/>
                          </a:schemeClr>
                        </a:solidFill>
                        <a:latin typeface="+mj-lt"/>
                      </a:rPr>
                      <a:t>Feature importance rankings</a:t>
                    </a:r>
                  </a:p>
                </p:txBody>
              </p:sp>
              <p:cxnSp>
                <p:nvCxnSpPr>
                  <p:cNvPr id="61" name="Straight Connector 60">
                    <a:extLst>
                      <a:ext uri="{FF2B5EF4-FFF2-40B4-BE49-F238E27FC236}">
                        <a16:creationId xmlns:a16="http://schemas.microsoft.com/office/drawing/2014/main" id="{13C33FE7-8367-11AB-6B5E-35347097F1FC}"/>
                      </a:ext>
                    </a:extLst>
                  </p:cNvPr>
                  <p:cNvCxnSpPr>
                    <a:cxnSpLocks/>
                  </p:cNvCxnSpPr>
                  <p:nvPr/>
                </p:nvCxnSpPr>
                <p:spPr>
                  <a:xfrm>
                    <a:off x="7435877" y="195969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05B1B-6EC7-72F8-99ED-B0C098B35926}"/>
                      </a:ext>
                    </a:extLst>
                  </p:cNvPr>
                  <p:cNvCxnSpPr>
                    <a:cxnSpLocks/>
                  </p:cNvCxnSpPr>
                  <p:nvPr/>
                </p:nvCxnSpPr>
                <p:spPr>
                  <a:xfrm>
                    <a:off x="9435120" y="1959694"/>
                    <a:ext cx="0" cy="2308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1D06609C-F494-E251-8B51-B0F743EE7B14}"/>
                    </a:ext>
                  </a:extLst>
                </p:cNvPr>
                <p:cNvSpPr txBox="1"/>
                <p:nvPr/>
              </p:nvSpPr>
              <p:spPr>
                <a:xfrm>
                  <a:off x="5375871" y="2209829"/>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Enables precise, context-aware answer generation.</a:t>
                  </a:r>
                </a:p>
              </p:txBody>
            </p:sp>
          </p:grpSp>
        </p:grpSp>
        <p:grpSp>
          <p:nvGrpSpPr>
            <p:cNvPr id="69" name="Group 68">
              <a:extLst>
                <a:ext uri="{FF2B5EF4-FFF2-40B4-BE49-F238E27FC236}">
                  <a16:creationId xmlns:a16="http://schemas.microsoft.com/office/drawing/2014/main" id="{98BE9F76-AB1F-C1B3-D64E-A2D80EB7EFF4}"/>
                </a:ext>
              </a:extLst>
            </p:cNvPr>
            <p:cNvGrpSpPr/>
            <p:nvPr/>
          </p:nvGrpSpPr>
          <p:grpSpPr>
            <a:xfrm>
              <a:off x="5375871" y="2913868"/>
              <a:ext cx="6065285" cy="1217184"/>
              <a:chOff x="5375871" y="2823574"/>
              <a:chExt cx="6065285" cy="1217184"/>
            </a:xfrm>
          </p:grpSpPr>
          <p:sp>
            <p:nvSpPr>
              <p:cNvPr id="65" name="TextBox 64">
                <a:extLst>
                  <a:ext uri="{FF2B5EF4-FFF2-40B4-BE49-F238E27FC236}">
                    <a16:creationId xmlns:a16="http://schemas.microsoft.com/office/drawing/2014/main" id="{F0DC52ED-587F-E676-3C0A-0C58BA65784B}"/>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Execution Logic</a:t>
                </a:r>
              </a:p>
            </p:txBody>
          </p:sp>
          <p:sp>
            <p:nvSpPr>
              <p:cNvPr id="66" name="TextBox 65">
                <a:extLst>
                  <a:ext uri="{FF2B5EF4-FFF2-40B4-BE49-F238E27FC236}">
                    <a16:creationId xmlns:a16="http://schemas.microsoft.com/office/drawing/2014/main" id="{0E4764A7-4358-693A-30E3-834D2D2148A2}"/>
                  </a:ext>
                </a:extLst>
              </p:cNvPr>
              <p:cNvSpPr txBox="1"/>
              <p:nvPr/>
            </p:nvSpPr>
            <p:spPr>
              <a:xfrm>
                <a:off x="5375871" y="3094345"/>
                <a:ext cx="6065285" cy="946413"/>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Load and format the required CSV files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Populate QA prompt with structured analytics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Append user query and history</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Invoke Claude LLM for grounded response generation</a:t>
                </a:r>
              </a:p>
            </p:txBody>
          </p:sp>
        </p:grpSp>
        <p:cxnSp>
          <p:nvCxnSpPr>
            <p:cNvPr id="71" name="Straight Connector 70">
              <a:extLst>
                <a:ext uri="{FF2B5EF4-FFF2-40B4-BE49-F238E27FC236}">
                  <a16:creationId xmlns:a16="http://schemas.microsoft.com/office/drawing/2014/main" id="{686377D5-B64C-DE25-E854-89A7BBA9895F}"/>
                </a:ext>
              </a:extLst>
            </p:cNvPr>
            <p:cNvCxnSpPr>
              <a:cxnSpLocks/>
            </p:cNvCxnSpPr>
            <p:nvPr/>
          </p:nvCxnSpPr>
          <p:spPr>
            <a:xfrm>
              <a:off x="5429839" y="4236850"/>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A9E5053-4D19-D646-03A2-A936FC8D9769}"/>
                </a:ext>
              </a:extLst>
            </p:cNvPr>
            <p:cNvGrpSpPr/>
            <p:nvPr/>
          </p:nvGrpSpPr>
          <p:grpSpPr>
            <a:xfrm>
              <a:off x="5375871" y="4465759"/>
              <a:ext cx="6065285" cy="701658"/>
              <a:chOff x="5375871" y="2823574"/>
              <a:chExt cx="6065285" cy="701658"/>
            </a:xfrm>
          </p:grpSpPr>
          <p:sp>
            <p:nvSpPr>
              <p:cNvPr id="73" name="TextBox 72">
                <a:extLst>
                  <a:ext uri="{FF2B5EF4-FFF2-40B4-BE49-F238E27FC236}">
                    <a16:creationId xmlns:a16="http://schemas.microsoft.com/office/drawing/2014/main" id="{F0065251-9416-C21B-4B09-3EA28ADAF751}"/>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Conversation Memory</a:t>
                </a:r>
              </a:p>
            </p:txBody>
          </p:sp>
          <p:sp>
            <p:nvSpPr>
              <p:cNvPr id="74" name="TextBox 73">
                <a:extLst>
                  <a:ext uri="{FF2B5EF4-FFF2-40B4-BE49-F238E27FC236}">
                    <a16:creationId xmlns:a16="http://schemas.microsoft.com/office/drawing/2014/main" id="{DB8C3A9C-7377-E0CA-95AE-F06A01A144A5}"/>
                  </a:ext>
                </a:extLst>
              </p:cNvPr>
              <p:cNvSpPr txBox="1"/>
              <p:nvPr/>
            </p:nvSpPr>
            <p:spPr>
              <a:xfrm>
                <a:off x="5375871" y="3094345"/>
                <a:ext cx="6065285" cy="430887"/>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MemorySaver</a:t>
                </a:r>
                <a:r>
                  <a:rPr lang="en-US" sz="1100" dirty="0">
                    <a:solidFill>
                      <a:schemeClr val="bg2">
                        <a:lumMod val="75000"/>
                        <a:lumOff val="25000"/>
                      </a:schemeClr>
                    </a:solidFill>
                    <a:latin typeface="+mj-lt"/>
                  </a:rPr>
                  <a:t> ensures multi-turn dialogues remain coherent, allowing the agent to track context across interactions.</a:t>
                </a:r>
              </a:p>
            </p:txBody>
          </p:sp>
        </p:grpSp>
      </p:grpSp>
    </p:spTree>
    <p:extLst>
      <p:ext uri="{BB962C8B-B14F-4D97-AF65-F5344CB8AC3E}">
        <p14:creationId xmlns:p14="http://schemas.microsoft.com/office/powerpoint/2010/main" val="37715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27F-EEB0-125E-A26E-0BB2E400586C}"/>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91A50A2F-2F5A-7E46-CF37-717E005AAD1C}"/>
              </a:ext>
            </a:extLst>
          </p:cNvPr>
          <p:cNvSpPr/>
          <p:nvPr/>
        </p:nvSpPr>
        <p:spPr>
          <a:xfrm rot="5400000" flipH="1">
            <a:off x="-1709738"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D8FD426-0FD8-A7AF-E497-639E61E72899}"/>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BBB62ED-AA07-6132-8F56-9CBEAB5A1EB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36D9E1-C5FB-E2E3-37D8-B4DB6D8A0A6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BDAA10-A84B-90A1-D868-56378F94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D1C1681-67E7-7E20-AA0C-7F54A123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4BFCD8-5A10-639B-E251-38E6C6E7360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27" name="Rectangle: Rounded Corners 26">
            <a:extLst>
              <a:ext uri="{FF2B5EF4-FFF2-40B4-BE49-F238E27FC236}">
                <a16:creationId xmlns:a16="http://schemas.microsoft.com/office/drawing/2014/main" id="{D00890D6-CF60-21D0-FEAA-DA98453E3A3A}"/>
              </a:ext>
            </a:extLst>
          </p:cNvPr>
          <p:cNvSpPr/>
          <p:nvPr/>
        </p:nvSpPr>
        <p:spPr>
          <a:xfrm>
            <a:off x="559640" y="1537371"/>
            <a:ext cx="6634217" cy="3783260"/>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9822F-405C-EB87-A5C1-D176CB619AEF}"/>
              </a:ext>
            </a:extLst>
          </p:cNvPr>
          <p:cNvSpPr txBox="1"/>
          <p:nvPr/>
        </p:nvSpPr>
        <p:spPr>
          <a:xfrm>
            <a:off x="8022923" y="1537371"/>
            <a:ext cx="2817459" cy="461665"/>
          </a:xfrm>
          <a:prstGeom prst="rect">
            <a:avLst/>
          </a:prstGeom>
          <a:noFill/>
        </p:spPr>
        <p:txBody>
          <a:bodyPr wrap="square">
            <a:spAutoFit/>
          </a:bodyPr>
          <a:lstStyle/>
          <a:p>
            <a:r>
              <a:rPr lang="en-US" sz="2400" dirty="0" err="1">
                <a:solidFill>
                  <a:schemeClr val="accent1"/>
                </a:solidFill>
                <a:latin typeface="Montserrat SemiBold" pitchFamily="2" charset="0"/>
              </a:rPr>
              <a:t>Streamlit</a:t>
            </a:r>
            <a:r>
              <a:rPr lang="en-US" sz="2400" dirty="0">
                <a:solidFill>
                  <a:schemeClr val="accent1"/>
                </a:solidFill>
                <a:latin typeface="Montserrat SemiBold" pitchFamily="2" charset="0"/>
              </a:rPr>
              <a:t> UI</a:t>
            </a:r>
          </a:p>
        </p:txBody>
      </p:sp>
      <p:grpSp>
        <p:nvGrpSpPr>
          <p:cNvPr id="2" name="Group 1">
            <a:extLst>
              <a:ext uri="{FF2B5EF4-FFF2-40B4-BE49-F238E27FC236}">
                <a16:creationId xmlns:a16="http://schemas.microsoft.com/office/drawing/2014/main" id="{E7C69119-6024-8B30-9DAA-7328A50D6ABA}"/>
              </a:ext>
            </a:extLst>
          </p:cNvPr>
          <p:cNvGrpSpPr/>
          <p:nvPr/>
        </p:nvGrpSpPr>
        <p:grpSpPr>
          <a:xfrm>
            <a:off x="8022924" y="2469509"/>
            <a:ext cx="3387631" cy="670881"/>
            <a:chOff x="995833" y="3296803"/>
            <a:chExt cx="4257942" cy="670881"/>
          </a:xfrm>
        </p:grpSpPr>
        <p:sp>
          <p:nvSpPr>
            <p:cNvPr id="22" name="TextBox 21">
              <a:extLst>
                <a:ext uri="{FF2B5EF4-FFF2-40B4-BE49-F238E27FC236}">
                  <a16:creationId xmlns:a16="http://schemas.microsoft.com/office/drawing/2014/main" id="{4AFD6B68-2EB6-9299-C18F-29C2BF497ECC}"/>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Lightweight Web Interface</a:t>
              </a:r>
            </a:p>
          </p:txBody>
        </p:sp>
        <p:sp>
          <p:nvSpPr>
            <p:cNvPr id="24" name="TextBox 23">
              <a:extLst>
                <a:ext uri="{FF2B5EF4-FFF2-40B4-BE49-F238E27FC236}">
                  <a16:creationId xmlns:a16="http://schemas.microsoft.com/office/drawing/2014/main" id="{E74978F2-E6EE-770E-4C82-AE4CCF305EE1}"/>
                </a:ext>
              </a:extLst>
            </p:cNvPr>
            <p:cNvSpPr txBox="1"/>
            <p:nvPr/>
          </p:nvSpPr>
          <p:spPr>
            <a:xfrm>
              <a:off x="995833" y="3567574"/>
              <a:ext cx="4257942"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ontserrat SemiBold" pitchFamily="2" charset="0"/>
                </a:rPr>
                <a:t>Streamlit</a:t>
              </a:r>
              <a:r>
                <a:rPr lang="en-US" sz="1000" dirty="0">
                  <a:solidFill>
                    <a:schemeClr val="bg2">
                      <a:lumMod val="75000"/>
                      <a:lumOff val="25000"/>
                    </a:schemeClr>
                  </a:solidFill>
                  <a:latin typeface="+mj-lt"/>
                </a:rPr>
                <a:t> to make the framework accessible to non-technical users.</a:t>
              </a:r>
            </a:p>
          </p:txBody>
        </p:sp>
      </p:grpSp>
      <p:cxnSp>
        <p:nvCxnSpPr>
          <p:cNvPr id="35" name="Straight Connector 34">
            <a:extLst>
              <a:ext uri="{FF2B5EF4-FFF2-40B4-BE49-F238E27FC236}">
                <a16:creationId xmlns:a16="http://schemas.microsoft.com/office/drawing/2014/main" id="{2084E5F3-047F-73DF-887E-1347BDD0113F}"/>
              </a:ext>
            </a:extLst>
          </p:cNvPr>
          <p:cNvCxnSpPr>
            <a:cxnSpLocks/>
          </p:cNvCxnSpPr>
          <p:nvPr/>
        </p:nvCxnSpPr>
        <p:spPr>
          <a:xfrm>
            <a:off x="7946796" y="3460347"/>
            <a:ext cx="42452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044828-B2B6-D872-23CE-12593919C7C1}"/>
              </a:ext>
            </a:extLst>
          </p:cNvPr>
          <p:cNvGrpSpPr/>
          <p:nvPr/>
        </p:nvGrpSpPr>
        <p:grpSpPr>
          <a:xfrm>
            <a:off x="8022924" y="3780304"/>
            <a:ext cx="3387631" cy="1540326"/>
            <a:chOff x="995833" y="4332092"/>
            <a:chExt cx="3387631" cy="1540326"/>
          </a:xfrm>
        </p:grpSpPr>
        <p:sp>
          <p:nvSpPr>
            <p:cNvPr id="7" name="TextBox 6">
              <a:extLst>
                <a:ext uri="{FF2B5EF4-FFF2-40B4-BE49-F238E27FC236}">
                  <a16:creationId xmlns:a16="http://schemas.microsoft.com/office/drawing/2014/main" id="{95ECB405-8002-31CD-16E1-1581CB6D1030}"/>
                </a:ext>
              </a:extLst>
            </p:cNvPr>
            <p:cNvSpPr txBox="1"/>
            <p:nvPr/>
          </p:nvSpPr>
          <p:spPr>
            <a:xfrm>
              <a:off x="995833" y="4332092"/>
              <a:ext cx="3306798" cy="253916"/>
            </a:xfrm>
            <a:prstGeom prst="rect">
              <a:avLst/>
            </a:prstGeom>
            <a:noFill/>
          </p:spPr>
          <p:txBody>
            <a:bodyPr wrap="square">
              <a:spAutoFit/>
            </a:bodyPr>
            <a:lstStyle/>
            <a:p>
              <a:r>
                <a:rPr lang="en-US" sz="1050" dirty="0">
                  <a:solidFill>
                    <a:schemeClr val="accent1"/>
                  </a:solidFill>
                  <a:latin typeface="Montserrat SemiBold" pitchFamily="2" charset="0"/>
                </a:rPr>
                <a:t>Key Features</a:t>
              </a:r>
            </a:p>
          </p:txBody>
        </p:sp>
        <p:grpSp>
          <p:nvGrpSpPr>
            <p:cNvPr id="10" name="Group 9">
              <a:extLst>
                <a:ext uri="{FF2B5EF4-FFF2-40B4-BE49-F238E27FC236}">
                  <a16:creationId xmlns:a16="http://schemas.microsoft.com/office/drawing/2014/main" id="{E696485B-BDD1-FC39-A93A-EC4289A3A5CA}"/>
                </a:ext>
              </a:extLst>
            </p:cNvPr>
            <p:cNvGrpSpPr/>
            <p:nvPr/>
          </p:nvGrpSpPr>
          <p:grpSpPr>
            <a:xfrm>
              <a:off x="995833" y="4602863"/>
              <a:ext cx="3387631" cy="1269555"/>
              <a:chOff x="995833" y="4602863"/>
              <a:chExt cx="3387631" cy="1269555"/>
            </a:xfrm>
          </p:grpSpPr>
          <p:sp>
            <p:nvSpPr>
              <p:cNvPr id="3" name="TextBox 2">
                <a:extLst>
                  <a:ext uri="{FF2B5EF4-FFF2-40B4-BE49-F238E27FC236}">
                    <a16:creationId xmlns:a16="http://schemas.microsoft.com/office/drawing/2014/main" id="{E216CF56-ECF9-403E-5363-16BBA166E8D8}"/>
                  </a:ext>
                </a:extLst>
              </p:cNvPr>
              <p:cNvSpPr txBox="1"/>
              <p:nvPr/>
            </p:nvSpPr>
            <p:spPr>
              <a:xfrm>
                <a:off x="995833" y="5472308"/>
                <a:ext cx="3387631"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rPr>
                  <a:t>Dynamic loading spinner for real-time response feedback</a:t>
                </a:r>
              </a:p>
            </p:txBody>
          </p:sp>
          <p:grpSp>
            <p:nvGrpSpPr>
              <p:cNvPr id="8" name="Group 7">
                <a:extLst>
                  <a:ext uri="{FF2B5EF4-FFF2-40B4-BE49-F238E27FC236}">
                    <a16:creationId xmlns:a16="http://schemas.microsoft.com/office/drawing/2014/main" id="{B3AF274C-5DA0-6ADF-C194-9025CFF165F5}"/>
                  </a:ext>
                </a:extLst>
              </p:cNvPr>
              <p:cNvGrpSpPr/>
              <p:nvPr/>
            </p:nvGrpSpPr>
            <p:grpSpPr>
              <a:xfrm>
                <a:off x="995833" y="4602863"/>
                <a:ext cx="3387631" cy="897726"/>
                <a:chOff x="995833" y="4602863"/>
                <a:chExt cx="3387631" cy="897726"/>
              </a:xfrm>
            </p:grpSpPr>
            <p:sp>
              <p:nvSpPr>
                <p:cNvPr id="9" name="TextBox 8">
                  <a:extLst>
                    <a:ext uri="{FF2B5EF4-FFF2-40B4-BE49-F238E27FC236}">
                      <a16:creationId xmlns:a16="http://schemas.microsoft.com/office/drawing/2014/main" id="{5F75E2E6-134B-7F1F-2823-7B9961E75E99}"/>
                    </a:ext>
                  </a:extLst>
                </p:cNvPr>
                <p:cNvSpPr txBox="1"/>
                <p:nvPr/>
              </p:nvSpPr>
              <p:spPr>
                <a:xfrm>
                  <a:off x="995833" y="4602863"/>
                  <a:ext cx="3387631" cy="59247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Chatbot-style layout with persistent conversation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Free-form input box for user queries</a:t>
                  </a:r>
                </a:p>
              </p:txBody>
            </p:sp>
            <p:sp>
              <p:nvSpPr>
                <p:cNvPr id="4" name="TextBox 3">
                  <a:extLst>
                    <a:ext uri="{FF2B5EF4-FFF2-40B4-BE49-F238E27FC236}">
                      <a16:creationId xmlns:a16="http://schemas.microsoft.com/office/drawing/2014/main" id="{1E4013C3-3E38-BEE0-A09C-B4953C297FD3}"/>
                    </a:ext>
                  </a:extLst>
                </p:cNvPr>
                <p:cNvSpPr txBox="1"/>
                <p:nvPr/>
              </p:nvSpPr>
              <p:spPr>
                <a:xfrm>
                  <a:off x="1181100" y="5131257"/>
                  <a:ext cx="3202364" cy="369332"/>
                </a:xfrm>
                <a:prstGeom prst="rect">
                  <a:avLst/>
                </a:prstGeom>
                <a:noFill/>
              </p:spPr>
              <p:txBody>
                <a:bodyPr wrap="square">
                  <a:spAutoFit/>
                </a:bodyPr>
                <a:lstStyle/>
                <a:p>
                  <a:pPr marL="171450" indent="-171450">
                    <a:spcBef>
                      <a:spcPts val="300"/>
                    </a:spcBef>
                    <a:buClr>
                      <a:schemeClr val="accent1"/>
                    </a:buClr>
                    <a:buFont typeface="Arial" panose="020B0604020202020204" pitchFamily="34" charset="0"/>
                    <a:buChar char="•"/>
                  </a:pPr>
                  <a:r>
                    <a:rPr lang="en-US" sz="900" dirty="0">
                      <a:solidFill>
                        <a:schemeClr val="bg2">
                          <a:lumMod val="75000"/>
                          <a:lumOff val="25000"/>
                        </a:schemeClr>
                      </a:solidFill>
                    </a:rPr>
                    <a:t>e.g., “What are the most important features for predicting Cholera?”</a:t>
                  </a:r>
                </a:p>
              </p:txBody>
            </p:sp>
          </p:grpSp>
        </p:grpSp>
      </p:grpSp>
      <p:grpSp>
        <p:nvGrpSpPr>
          <p:cNvPr id="48" name="Group 47">
            <a:extLst>
              <a:ext uri="{FF2B5EF4-FFF2-40B4-BE49-F238E27FC236}">
                <a16:creationId xmlns:a16="http://schemas.microsoft.com/office/drawing/2014/main" id="{3F81D3B2-6EA8-E5E6-A875-F8AB31791E2E}"/>
              </a:ext>
            </a:extLst>
          </p:cNvPr>
          <p:cNvGrpSpPr/>
          <p:nvPr/>
        </p:nvGrpSpPr>
        <p:grpSpPr>
          <a:xfrm>
            <a:off x="1216058" y="2149066"/>
            <a:ext cx="5977799" cy="2559870"/>
            <a:chOff x="1216058" y="2388931"/>
            <a:chExt cx="5977799" cy="2559870"/>
          </a:xfrm>
        </p:grpSpPr>
        <p:sp>
          <p:nvSpPr>
            <p:cNvPr id="65" name="TextBox 64">
              <a:extLst>
                <a:ext uri="{FF2B5EF4-FFF2-40B4-BE49-F238E27FC236}">
                  <a16:creationId xmlns:a16="http://schemas.microsoft.com/office/drawing/2014/main" id="{37F859C5-8E25-6E51-A275-187A332150E5}"/>
                </a:ext>
              </a:extLst>
            </p:cNvPr>
            <p:cNvSpPr txBox="1"/>
            <p:nvPr/>
          </p:nvSpPr>
          <p:spPr>
            <a:xfrm>
              <a:off x="1216058" y="2388931"/>
              <a:ext cx="4632860" cy="276999"/>
            </a:xfrm>
            <a:prstGeom prst="rect">
              <a:avLst/>
            </a:prstGeom>
            <a:noFill/>
          </p:spPr>
          <p:txBody>
            <a:bodyPr wrap="square">
              <a:spAutoFit/>
            </a:bodyPr>
            <a:lstStyle/>
            <a:p>
              <a:r>
                <a:rPr lang="en-US" sz="1200" dirty="0">
                  <a:solidFill>
                    <a:schemeClr val="accent1"/>
                  </a:solidFill>
                  <a:latin typeface="Montserrat SemiBold" pitchFamily="2" charset="0"/>
                </a:rPr>
                <a:t>Interaction Flow</a:t>
              </a:r>
            </a:p>
          </p:txBody>
        </p:sp>
        <p:grpSp>
          <p:nvGrpSpPr>
            <p:cNvPr id="47" name="Group 46">
              <a:extLst>
                <a:ext uri="{FF2B5EF4-FFF2-40B4-BE49-F238E27FC236}">
                  <a16:creationId xmlns:a16="http://schemas.microsoft.com/office/drawing/2014/main" id="{E16D20B2-631F-AAA0-DF9E-307F99736B3F}"/>
                </a:ext>
              </a:extLst>
            </p:cNvPr>
            <p:cNvGrpSpPr/>
            <p:nvPr/>
          </p:nvGrpSpPr>
          <p:grpSpPr>
            <a:xfrm>
              <a:off x="1216058" y="2842575"/>
              <a:ext cx="5977799" cy="2106226"/>
              <a:chOff x="1216058" y="3504023"/>
              <a:chExt cx="5977799" cy="2106226"/>
            </a:xfrm>
          </p:grpSpPr>
          <p:cxnSp>
            <p:nvCxnSpPr>
              <p:cNvPr id="38" name="Straight Connector 37">
                <a:extLst>
                  <a:ext uri="{FF2B5EF4-FFF2-40B4-BE49-F238E27FC236}">
                    <a16:creationId xmlns:a16="http://schemas.microsoft.com/office/drawing/2014/main" id="{4D97DDEC-7AC5-9E74-A86B-61A5C1C2DA3B}"/>
                  </a:ext>
                </a:extLst>
              </p:cNvPr>
              <p:cNvCxnSpPr>
                <a:cxnSpLocks/>
              </p:cNvCxnSpPr>
              <p:nvPr/>
            </p:nvCxnSpPr>
            <p:spPr>
              <a:xfrm>
                <a:off x="1216058" y="3942264"/>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4AC0C6E-E75A-479B-0DE3-7E5AD2D1662F}"/>
                  </a:ext>
                </a:extLst>
              </p:cNvPr>
              <p:cNvGrpSpPr/>
              <p:nvPr/>
            </p:nvGrpSpPr>
            <p:grpSpPr>
              <a:xfrm>
                <a:off x="1216058" y="3504023"/>
                <a:ext cx="5279010" cy="261610"/>
                <a:chOff x="6655435" y="1054596"/>
                <a:chExt cx="5641090" cy="261610"/>
              </a:xfrm>
            </p:grpSpPr>
            <p:sp>
              <p:nvSpPr>
                <p:cNvPr id="16" name="TextBox 15">
                  <a:extLst>
                    <a:ext uri="{FF2B5EF4-FFF2-40B4-BE49-F238E27FC236}">
                      <a16:creationId xmlns:a16="http://schemas.microsoft.com/office/drawing/2014/main" id="{21DD545B-4056-EB04-0CEC-35903D4AE7F4}"/>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User enters a question</a:t>
                  </a:r>
                </a:p>
              </p:txBody>
            </p:sp>
            <p:sp>
              <p:nvSpPr>
                <p:cNvPr id="17" name="TextBox 16">
                  <a:extLst>
                    <a:ext uri="{FF2B5EF4-FFF2-40B4-BE49-F238E27FC236}">
                      <a16:creationId xmlns:a16="http://schemas.microsoft.com/office/drawing/2014/main" id="{79796BD7-20EA-DD1F-2490-685090CC0C61}"/>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01.</a:t>
                  </a:r>
                </a:p>
              </p:txBody>
            </p:sp>
          </p:grpSp>
          <p:grpSp>
            <p:nvGrpSpPr>
              <p:cNvPr id="21" name="Group 20">
                <a:extLst>
                  <a:ext uri="{FF2B5EF4-FFF2-40B4-BE49-F238E27FC236}">
                    <a16:creationId xmlns:a16="http://schemas.microsoft.com/office/drawing/2014/main" id="{BA686C2F-0198-1F0B-4660-D92B15D9EB84}"/>
                  </a:ext>
                </a:extLst>
              </p:cNvPr>
              <p:cNvGrpSpPr/>
              <p:nvPr/>
            </p:nvGrpSpPr>
            <p:grpSpPr>
              <a:xfrm>
                <a:off x="1216058" y="4118895"/>
                <a:ext cx="5279010" cy="261610"/>
                <a:chOff x="6655435" y="1054596"/>
                <a:chExt cx="5641090" cy="261610"/>
              </a:xfrm>
            </p:grpSpPr>
            <p:sp>
              <p:nvSpPr>
                <p:cNvPr id="23" name="TextBox 22">
                  <a:extLst>
                    <a:ext uri="{FF2B5EF4-FFF2-40B4-BE49-F238E27FC236}">
                      <a16:creationId xmlns:a16="http://schemas.microsoft.com/office/drawing/2014/main" id="{3653ED84-5785-07E1-C51D-0534417FE6C6}"/>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Message is added to the conversation state</a:t>
                  </a:r>
                </a:p>
              </p:txBody>
            </p:sp>
            <p:sp>
              <p:nvSpPr>
                <p:cNvPr id="25" name="TextBox 24">
                  <a:extLst>
                    <a:ext uri="{FF2B5EF4-FFF2-40B4-BE49-F238E27FC236}">
                      <a16:creationId xmlns:a16="http://schemas.microsoft.com/office/drawing/2014/main" id="{2A75870A-8AB9-FF16-9B5A-A0469CB91A20}"/>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02.</a:t>
                  </a:r>
                </a:p>
              </p:txBody>
            </p:sp>
          </p:grpSp>
          <p:cxnSp>
            <p:nvCxnSpPr>
              <p:cNvPr id="26" name="Straight Connector 25">
                <a:extLst>
                  <a:ext uri="{FF2B5EF4-FFF2-40B4-BE49-F238E27FC236}">
                    <a16:creationId xmlns:a16="http://schemas.microsoft.com/office/drawing/2014/main" id="{76F5A62A-F00D-6C28-48A6-A1DEF344F683}"/>
                  </a:ext>
                </a:extLst>
              </p:cNvPr>
              <p:cNvCxnSpPr>
                <a:cxnSpLocks/>
              </p:cNvCxnSpPr>
              <p:nvPr/>
            </p:nvCxnSpPr>
            <p:spPr>
              <a:xfrm>
                <a:off x="1216058" y="4557136"/>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C801933-3BC0-DF5A-E1BB-9DBAE9DAA770}"/>
                  </a:ext>
                </a:extLst>
              </p:cNvPr>
              <p:cNvGrpSpPr/>
              <p:nvPr/>
            </p:nvGrpSpPr>
            <p:grpSpPr>
              <a:xfrm>
                <a:off x="1216058" y="4733767"/>
                <a:ext cx="5279010" cy="261610"/>
                <a:chOff x="6655435" y="1054596"/>
                <a:chExt cx="5641090" cy="261610"/>
              </a:xfrm>
            </p:grpSpPr>
            <p:sp>
              <p:nvSpPr>
                <p:cNvPr id="30" name="TextBox 29">
                  <a:extLst>
                    <a:ext uri="{FF2B5EF4-FFF2-40B4-BE49-F238E27FC236}">
                      <a16:creationId xmlns:a16="http://schemas.microsoft.com/office/drawing/2014/main" id="{F75C1784-8E1A-BEFA-715A-E022E86F5072}"/>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Query is sent to the </a:t>
                  </a:r>
                  <a:r>
                    <a:rPr lang="en-US" sz="1100" dirty="0" err="1">
                      <a:solidFill>
                        <a:schemeClr val="tx1">
                          <a:lumMod val="75000"/>
                          <a:lumOff val="25000"/>
                        </a:schemeClr>
                      </a:solidFill>
                      <a:latin typeface="Montserrat SemiBold" pitchFamily="2" charset="0"/>
                    </a:rPr>
                    <a:t>LangGraph</a:t>
                  </a:r>
                  <a:r>
                    <a:rPr lang="en-US" sz="1100" dirty="0">
                      <a:solidFill>
                        <a:schemeClr val="tx1">
                          <a:lumMod val="75000"/>
                          <a:lumOff val="25000"/>
                        </a:schemeClr>
                      </a:solidFill>
                      <a:latin typeface="Montserrat SemiBold" pitchFamily="2" charset="0"/>
                    </a:rPr>
                    <a:t> agent</a:t>
                  </a:r>
                </a:p>
              </p:txBody>
            </p:sp>
            <p:sp>
              <p:nvSpPr>
                <p:cNvPr id="31" name="TextBox 30">
                  <a:extLst>
                    <a:ext uri="{FF2B5EF4-FFF2-40B4-BE49-F238E27FC236}">
                      <a16:creationId xmlns:a16="http://schemas.microsoft.com/office/drawing/2014/main" id="{81F8316C-C0ED-EBF2-3D49-82275731182C}"/>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03.</a:t>
                  </a:r>
                </a:p>
              </p:txBody>
            </p:sp>
          </p:grpSp>
          <p:cxnSp>
            <p:nvCxnSpPr>
              <p:cNvPr id="42" name="Straight Connector 41">
                <a:extLst>
                  <a:ext uri="{FF2B5EF4-FFF2-40B4-BE49-F238E27FC236}">
                    <a16:creationId xmlns:a16="http://schemas.microsoft.com/office/drawing/2014/main" id="{E0DF9CB8-AA1A-EFCB-C0D6-8528C5202BF2}"/>
                  </a:ext>
                </a:extLst>
              </p:cNvPr>
              <p:cNvCxnSpPr>
                <a:cxnSpLocks/>
              </p:cNvCxnSpPr>
              <p:nvPr/>
            </p:nvCxnSpPr>
            <p:spPr>
              <a:xfrm>
                <a:off x="1216058" y="5172008"/>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1EFE052-1F2D-D76E-B1B5-855DF130B5FF}"/>
                  </a:ext>
                </a:extLst>
              </p:cNvPr>
              <p:cNvGrpSpPr/>
              <p:nvPr/>
            </p:nvGrpSpPr>
            <p:grpSpPr>
              <a:xfrm>
                <a:off x="1216058" y="5348639"/>
                <a:ext cx="5448693" cy="261610"/>
                <a:chOff x="6655435" y="1054596"/>
                <a:chExt cx="5822411" cy="261610"/>
              </a:xfrm>
            </p:grpSpPr>
            <p:sp>
              <p:nvSpPr>
                <p:cNvPr id="44" name="TextBox 43">
                  <a:extLst>
                    <a:ext uri="{FF2B5EF4-FFF2-40B4-BE49-F238E27FC236}">
                      <a16:creationId xmlns:a16="http://schemas.microsoft.com/office/drawing/2014/main" id="{B44EDFD9-C048-AE77-8649-0908852E7F8D}"/>
                    </a:ext>
                  </a:extLst>
                </p:cNvPr>
                <p:cNvSpPr txBox="1"/>
                <p:nvPr/>
              </p:nvSpPr>
              <p:spPr>
                <a:xfrm>
                  <a:off x="7204075" y="1054596"/>
                  <a:ext cx="5273771" cy="261610"/>
                </a:xfrm>
                <a:prstGeom prst="rect">
                  <a:avLst/>
                </a:prstGeom>
                <a:noFill/>
              </p:spPr>
              <p:txBody>
                <a:bodyPr wrap="square">
                  <a:spAutoFit/>
                </a:bodyPr>
                <a:lstStyle/>
                <a:p>
                  <a:r>
                    <a:rPr lang="en-US" sz="1100" dirty="0">
                      <a:solidFill>
                        <a:schemeClr val="tx1">
                          <a:lumMod val="75000"/>
                          <a:lumOff val="25000"/>
                        </a:schemeClr>
                      </a:solidFill>
                    </a:rPr>
                    <a:t>The LLM response is appended and displayed in the chat interface</a:t>
                  </a:r>
                </a:p>
              </p:txBody>
            </p:sp>
            <p:sp>
              <p:nvSpPr>
                <p:cNvPr id="45" name="TextBox 44">
                  <a:extLst>
                    <a:ext uri="{FF2B5EF4-FFF2-40B4-BE49-F238E27FC236}">
                      <a16:creationId xmlns:a16="http://schemas.microsoft.com/office/drawing/2014/main" id="{F11FA3A1-EDAE-4306-41D2-EF9AD34BA7E4}"/>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04.</a:t>
                  </a:r>
                </a:p>
              </p:txBody>
            </p:sp>
          </p:grpSp>
        </p:grpSp>
      </p:grpSp>
    </p:spTree>
    <p:extLst>
      <p:ext uri="{BB962C8B-B14F-4D97-AF65-F5344CB8AC3E}">
        <p14:creationId xmlns:p14="http://schemas.microsoft.com/office/powerpoint/2010/main" val="323750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698B-3E52-7FF6-31AE-662076E07137}"/>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C27E4E8-C9EB-98B6-719F-89CC9C6423A8}"/>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B5BFBB-369D-DA84-4EE8-5BBF0DE0865F}"/>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0160319-8A17-A97A-FD52-EF31104391D4}"/>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96917F1-3A95-0333-AD42-2818858EF4E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AD9C86D-8DC9-8E2E-33AE-AE95602916E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A3F99C9-4C88-21FB-4DFD-FB7D64F7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2263CEE-F96E-FFB4-6FB7-29100604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A8B9C89-DC4C-B7DD-39CE-C948E799792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6D6157DA-22AD-F3EC-B1F1-2E84CEC5706B}"/>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Evaluation – Model Performance</a:t>
            </a:r>
          </a:p>
        </p:txBody>
      </p:sp>
      <p:sp>
        <p:nvSpPr>
          <p:cNvPr id="5" name="TextBox 4">
            <a:extLst>
              <a:ext uri="{FF2B5EF4-FFF2-40B4-BE49-F238E27FC236}">
                <a16:creationId xmlns:a16="http://schemas.microsoft.com/office/drawing/2014/main" id="{2366BE73-2920-7AD9-0517-1F831732933B}"/>
              </a:ext>
            </a:extLst>
          </p:cNvPr>
          <p:cNvSpPr txBox="1"/>
          <p:nvPr/>
        </p:nvSpPr>
        <p:spPr>
          <a:xfrm>
            <a:off x="1483151" y="1359112"/>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A753B-458F-C6A8-2F8E-40066B0282C1}"/>
                  </a:ext>
                </a:extLst>
              </p:cNvPr>
              <p:cNvSpPr txBox="1"/>
              <p:nvPr/>
            </p:nvSpPr>
            <p:spPr>
              <a:xfrm>
                <a:off x="1007806" y="2679999"/>
                <a:ext cx="10176388"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ZA" sz="2400" b="1" i="1" smtClean="0">
                          <a:latin typeface="Cambria Math" panose="02040503050406030204" pitchFamily="18" charset="0"/>
                        </a:rPr>
                        <m:t>𝑴𝑨𝑬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d>
                            <m:dPr>
                              <m:begChr m:val="|"/>
                              <m:endChr m:val="|"/>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r>
                            <a:rPr lang="en-ZA" sz="2400" b="0" i="0">
                              <a:latin typeface="Cambria Math" panose="02040503050406030204" pitchFamily="18" charset="0"/>
                            </a:rPr>
                            <m:t> </m:t>
                          </m:r>
                        </m:e>
                      </m:nary>
                      <m:r>
                        <a:rPr lang="en-ZA" sz="2400" b="1" i="1">
                          <a:latin typeface="Cambria Math" panose="02040503050406030204" pitchFamily="18" charset="0"/>
                        </a:rPr>
                        <m:t>𝑴𝑺𝑬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r>
                        <a:rPr lang="en-ZA" sz="2400" b="0" i="0">
                          <a:latin typeface="Cambria Math" panose="02040503050406030204" pitchFamily="18" charset="0"/>
                        </a:rPr>
                        <m:t> </m:t>
                      </m:r>
                      <m:r>
                        <a:rPr lang="en-ZA" sz="2400" b="1" i="1">
                          <a:latin typeface="Cambria Math" panose="02040503050406030204" pitchFamily="18" charset="0"/>
                        </a:rPr>
                        <m:t>𝑹𝑴𝑺𝑬</m:t>
                      </m:r>
                      <m:r>
                        <a:rPr lang="en-ZA" sz="2400" b="0" i="0">
                          <a:latin typeface="Cambria Math" panose="02040503050406030204" pitchFamily="18" charset="0"/>
                        </a:rPr>
                        <m:t>= </m:t>
                      </m:r>
                      <m:rad>
                        <m:radPr>
                          <m:degHide m:val="on"/>
                          <m:ctrlPr>
                            <a:rPr lang="en-ZA" sz="2400" b="0" i="1">
                              <a:latin typeface="Cambria Math" panose="02040503050406030204" pitchFamily="18" charset="0"/>
                            </a:rPr>
                          </m:ctrlPr>
                        </m:radPr>
                        <m:deg/>
                        <m:e>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 = 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e>
                      </m:rad>
                    </m:oMath>
                  </m:oMathPara>
                </a14:m>
                <a:endParaRPr lang="en-ZA" sz="2400" dirty="0"/>
              </a:p>
            </p:txBody>
          </p:sp>
        </mc:Choice>
        <mc:Fallback xmlns="">
          <p:sp>
            <p:nvSpPr>
              <p:cNvPr id="7" name="TextBox 6">
                <a:extLst>
                  <a:ext uri="{FF2B5EF4-FFF2-40B4-BE49-F238E27FC236}">
                    <a16:creationId xmlns:a16="http://schemas.microsoft.com/office/drawing/2014/main" id="{27BA753B-458F-C6A8-2F8E-40066B0282C1}"/>
                  </a:ext>
                </a:extLst>
              </p:cNvPr>
              <p:cNvSpPr txBox="1">
                <a:spLocks noRot="1" noChangeAspect="1" noMove="1" noResize="1" noEditPoints="1" noAdjustHandles="1" noChangeArrowheads="1" noChangeShapeType="1" noTextEdit="1"/>
              </p:cNvSpPr>
              <p:nvPr/>
            </p:nvSpPr>
            <p:spPr>
              <a:xfrm>
                <a:off x="1007806" y="2679999"/>
                <a:ext cx="10176388" cy="1529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3BDD06-B3CF-FD89-634B-69DA0E019CBA}"/>
                  </a:ext>
                </a:extLst>
              </p:cNvPr>
              <p:cNvSpPr txBox="1"/>
              <p:nvPr/>
            </p:nvSpPr>
            <p:spPr>
              <a:xfrm>
                <a:off x="1430594" y="4707425"/>
                <a:ext cx="9330813" cy="919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ZA" sz="2400" b="1" i="1" smtClean="0">
                              <a:latin typeface="Cambria Math" panose="02040503050406030204" pitchFamily="18" charset="0"/>
                            </a:rPr>
                          </m:ctrlPr>
                        </m:sSupPr>
                        <m:e>
                          <m:r>
                            <a:rPr lang="en-ZA" sz="2400" b="1" i="1">
                              <a:latin typeface="Cambria Math" panose="02040503050406030204" pitchFamily="18" charset="0"/>
                            </a:rPr>
                            <m:t>𝑹</m:t>
                          </m:r>
                        </m:e>
                        <m:sup>
                          <m:r>
                            <a:rPr lang="en-ZA" sz="2400" b="0" i="0">
                              <a:latin typeface="Cambria Math" panose="02040503050406030204" pitchFamily="18" charset="0"/>
                            </a:rPr>
                            <m:t>2</m:t>
                          </m:r>
                        </m:sup>
                      </m:sSup>
                      <m:r>
                        <a:rPr lang="en-ZA" sz="2400" b="0" i="0">
                          <a:latin typeface="Cambria Math" panose="02040503050406030204" pitchFamily="18" charset="0"/>
                        </a:rPr>
                        <m:t>=1−</m:t>
                      </m:r>
                      <m:f>
                        <m:fPr>
                          <m:ctrlPr>
                            <a:rPr lang="en-ZA" sz="2400" b="0" i="1">
                              <a:latin typeface="Cambria Math" panose="02040503050406030204" pitchFamily="18" charset="0"/>
                            </a:rPr>
                          </m:ctrlPr>
                        </m:fPr>
                        <m:num>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𝑟𝑒𝑠</m:t>
                              </m:r>
                            </m:sub>
                          </m:sSub>
                        </m:num>
                        <m:den>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𝑡𝑜𝑡</m:t>
                              </m:r>
                            </m:sub>
                          </m:sSub>
                        </m:den>
                      </m:f>
                      <m:r>
                        <a:rPr lang="en-ZA" sz="2400" b="0" i="0">
                          <a:latin typeface="Cambria Math" panose="02040503050406030204" pitchFamily="18" charset="0"/>
                        </a:rPr>
                        <m:t>=1−</m:t>
                      </m:r>
                      <m:f>
                        <m:fPr>
                          <m:ctrlPr>
                            <a:rPr lang="en-ZA" sz="2400" b="0" i="1">
                              <a:latin typeface="Cambria Math" panose="02040503050406030204" pitchFamily="18" charset="0"/>
                            </a:rPr>
                          </m:ctrlPr>
                        </m:fPr>
                        <m:num>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num>
                        <m:den>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d>
                                </m:e>
                                <m:sup>
                                  <m:r>
                                    <a:rPr lang="en-ZA" sz="2400" b="0" i="0">
                                      <a:latin typeface="Cambria Math" panose="02040503050406030204" pitchFamily="18" charset="0"/>
                                    </a:rPr>
                                    <m:t>2</m:t>
                                  </m:r>
                                </m:sup>
                              </m:sSup>
                            </m:e>
                          </m:nary>
                        </m:den>
                      </m:f>
                    </m:oMath>
                  </m:oMathPara>
                </a14:m>
                <a:endParaRPr lang="en-ZA" sz="2400" dirty="0"/>
              </a:p>
            </p:txBody>
          </p:sp>
        </mc:Choice>
        <mc:Fallback xmlns="">
          <p:sp>
            <p:nvSpPr>
              <p:cNvPr id="8" name="TextBox 7">
                <a:extLst>
                  <a:ext uri="{FF2B5EF4-FFF2-40B4-BE49-F238E27FC236}">
                    <a16:creationId xmlns:a16="http://schemas.microsoft.com/office/drawing/2014/main" id="{693BDD06-B3CF-FD89-634B-69DA0E019CBA}"/>
                  </a:ext>
                </a:extLst>
              </p:cNvPr>
              <p:cNvSpPr txBox="1">
                <a:spLocks noRot="1" noChangeAspect="1" noMove="1" noResize="1" noEditPoints="1" noAdjustHandles="1" noChangeArrowheads="1" noChangeShapeType="1" noTextEdit="1"/>
              </p:cNvSpPr>
              <p:nvPr/>
            </p:nvSpPr>
            <p:spPr>
              <a:xfrm>
                <a:off x="1430594" y="4707425"/>
                <a:ext cx="9330813" cy="9193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EB3-791E-DEF0-8384-9F1960EA688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B1B0833-26DC-BBE7-FEAB-DB73A3921C21}"/>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2052B56-CA68-0421-9316-CD488B6E3A48}"/>
              </a:ext>
            </a:extLst>
          </p:cNvPr>
          <p:cNvSpPr/>
          <p:nvPr/>
        </p:nvSpPr>
        <p:spPr>
          <a:xfrm>
            <a:off x="752475" y="1536569"/>
            <a:ext cx="10687050" cy="48642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50596D7-7EA3-3B1B-4351-BB1E5DE1E58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CA787C0F-1C09-DA1F-F420-1C1CD3E09DF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6CC5D7C-0937-7812-FD4D-D66D3637AE6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1902006-91C8-9BB7-3255-9DD9090ED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9A68E11-9298-B7A9-4ED7-99859452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51BA4B2-2C2D-7B26-5683-BC42DEA6C62E}"/>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93828A4-7861-0155-F2C9-DC297639E0F9}"/>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11" name="TextBox 10">
            <a:extLst>
              <a:ext uri="{FF2B5EF4-FFF2-40B4-BE49-F238E27FC236}">
                <a16:creationId xmlns:a16="http://schemas.microsoft.com/office/drawing/2014/main" id="{A4E2F585-2BEE-E90B-5D52-68092F66C6A6}"/>
              </a:ext>
            </a:extLst>
          </p:cNvPr>
          <p:cNvSpPr txBox="1"/>
          <p:nvPr/>
        </p:nvSpPr>
        <p:spPr>
          <a:xfrm>
            <a:off x="911658" y="1504186"/>
            <a:ext cx="4137567" cy="4971489"/>
          </a:xfrm>
          <a:prstGeom prst="rect">
            <a:avLst/>
          </a:prstGeom>
          <a:noFill/>
        </p:spPr>
        <p:txBody>
          <a:bodyPr wrap="square">
            <a:spAutoFit/>
          </a:bodyPr>
          <a:lstStyle/>
          <a:p>
            <a:pPr>
              <a:lnSpc>
                <a:spcPct val="200000"/>
              </a:lnSpc>
            </a:pPr>
            <a:r>
              <a:rPr lang="en-GB" sz="1000" dirty="0">
                <a:solidFill>
                  <a:schemeClr val="tx1">
                    <a:lumMod val="75000"/>
                    <a:lumOff val="25000"/>
                  </a:schemeClr>
                </a:solidFill>
              </a:rPr>
              <a:t>The analysis reveals that Water Contaminant Level (ppm) and Water Treatment Method (Filtration) are the strongest predictors of cholera incidence, particularly in Random Forest (1.54/1.50) and </a:t>
            </a:r>
            <a:r>
              <a:rPr lang="en-GB" sz="1000" dirty="0" err="1">
                <a:solidFill>
                  <a:schemeClr val="tx1">
                    <a:lumMod val="75000"/>
                    <a:lumOff val="25000"/>
                  </a:schemeClr>
                </a:solidFill>
              </a:rPr>
              <a:t>TabNet</a:t>
            </a:r>
            <a:r>
              <a:rPr lang="en-GB" sz="1000" dirty="0">
                <a:solidFill>
                  <a:schemeClr val="tx1">
                    <a:lumMod val="75000"/>
                    <a:lumOff val="25000"/>
                  </a:schemeClr>
                </a:solidFill>
              </a:rPr>
              <a:t> (1.250/1.129), indicating that chemical contamination and inadequate treatment are significant drivers of infection. The Infant Mortality Rate also stands out as a consistent indicator across models (0.540, 0.400, 0.300, 0.145), reflecting the underlying vulnerability of the health system. The Water Source Type (Spring) (0.800 / 0.500) further highlights the risks associated with untreated water sources, while Turbidity shows a moderate but meaningful influence (0.480 vs. 0.094). In contrast, the Healthcare Access Index displays lower importance (0.300, 0.170, 0.400, 0.111), suggesting that although healthcare access matters, water quality factors play a more dominant role in predicting cholera transmission.</a:t>
            </a:r>
            <a:endParaRPr lang="en-US" sz="1000" dirty="0">
              <a:solidFill>
                <a:schemeClr val="tx1">
                  <a:lumMod val="75000"/>
                  <a:lumOff val="25000"/>
                </a:schemeClr>
              </a:solidFill>
            </a:endParaRPr>
          </a:p>
        </p:txBody>
      </p:sp>
      <p:graphicFrame>
        <p:nvGraphicFramePr>
          <p:cNvPr id="12" name="Table 11">
            <a:extLst>
              <a:ext uri="{FF2B5EF4-FFF2-40B4-BE49-F238E27FC236}">
                <a16:creationId xmlns:a16="http://schemas.microsoft.com/office/drawing/2014/main" id="{4733C73E-0F87-0F30-1927-CCCC9C87F66C}"/>
              </a:ext>
            </a:extLst>
          </p:cNvPr>
          <p:cNvGraphicFramePr>
            <a:graphicFrameLocks noGrp="1"/>
          </p:cNvGraphicFramePr>
          <p:nvPr>
            <p:extLst>
              <p:ext uri="{D42A27DB-BD31-4B8C-83A1-F6EECF244321}">
                <p14:modId xmlns:p14="http://schemas.microsoft.com/office/powerpoint/2010/main" val="2535230374"/>
              </p:ext>
            </p:extLst>
          </p:nvPr>
        </p:nvGraphicFramePr>
        <p:xfrm>
          <a:off x="5049225" y="2098493"/>
          <a:ext cx="6231117" cy="3917385"/>
        </p:xfrm>
        <a:graphic>
          <a:graphicData uri="http://schemas.openxmlformats.org/drawingml/2006/table">
            <a:tbl>
              <a:tblPr>
                <a:tableStyleId>{5C22544A-7EE6-4342-B048-85BDC9FD1C3A}</a:tableStyleId>
              </a:tblPr>
              <a:tblGrid>
                <a:gridCol w="1628321">
                  <a:extLst>
                    <a:ext uri="{9D8B030D-6E8A-4147-A177-3AD203B41FA5}">
                      <a16:colId xmlns:a16="http://schemas.microsoft.com/office/drawing/2014/main" val="487439985"/>
                    </a:ext>
                  </a:extLst>
                </a:gridCol>
                <a:gridCol w="1150699">
                  <a:extLst>
                    <a:ext uri="{9D8B030D-6E8A-4147-A177-3AD203B41FA5}">
                      <a16:colId xmlns:a16="http://schemas.microsoft.com/office/drawing/2014/main" val="1604736563"/>
                    </a:ext>
                  </a:extLst>
                </a:gridCol>
                <a:gridCol w="1150699">
                  <a:extLst>
                    <a:ext uri="{9D8B030D-6E8A-4147-A177-3AD203B41FA5}">
                      <a16:colId xmlns:a16="http://schemas.microsoft.com/office/drawing/2014/main" val="936052444"/>
                    </a:ext>
                  </a:extLst>
                </a:gridCol>
                <a:gridCol w="1150699">
                  <a:extLst>
                    <a:ext uri="{9D8B030D-6E8A-4147-A177-3AD203B41FA5}">
                      <a16:colId xmlns:a16="http://schemas.microsoft.com/office/drawing/2014/main" val="1873450163"/>
                    </a:ext>
                  </a:extLst>
                </a:gridCol>
                <a:gridCol w="1150699">
                  <a:extLst>
                    <a:ext uri="{9D8B030D-6E8A-4147-A177-3AD203B41FA5}">
                      <a16:colId xmlns:a16="http://schemas.microsoft.com/office/drawing/2014/main" val="2168254758"/>
                    </a:ext>
                  </a:extLst>
                </a:gridCol>
              </a:tblGrid>
              <a:tr h="356256">
                <a:tc>
                  <a:txBody>
                    <a:bodyPr/>
                    <a:lstStyle/>
                    <a:p>
                      <a:pPr indent="0" algn="l" hangingPunct="0">
                        <a:lnSpc>
                          <a:spcPct val="100000"/>
                        </a:lnSpc>
                        <a:buNone/>
                      </a:pPr>
                      <a:r>
                        <a:rPr lang="en-US" sz="1200" b="1" dirty="0">
                          <a:solidFill>
                            <a:schemeClr val="accent1"/>
                          </a:solidFill>
                          <a:effectLst/>
                          <a:latin typeface="Montserrat SemiBold" pitchFamily="2" charset="0"/>
                        </a:rPr>
                        <a:t>Feature</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Random Forest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XGBoost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EGM</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TabNet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7779921"/>
                  </a:ext>
                </a:extLst>
              </a:tr>
              <a:tr h="564021">
                <a:tc>
                  <a:txBody>
                    <a:bodyPr/>
                    <a:lstStyle/>
                    <a:p>
                      <a:pPr indent="0" algn="l" hangingPunct="0">
                        <a:lnSpc>
                          <a:spcPct val="100000"/>
                        </a:lnSpc>
                        <a:buNone/>
                      </a:pPr>
                      <a:r>
                        <a:rPr lang="en-US" sz="1200" b="1" dirty="0">
                          <a:solidFill>
                            <a:schemeClr val="tx1">
                              <a:lumMod val="75000"/>
                              <a:lumOff val="25000"/>
                            </a:schemeClr>
                          </a:solidFill>
                          <a:effectLst/>
                        </a:rPr>
                        <a:t>Infant Mortality Rate</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0.145</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8639973"/>
                  </a:ext>
                </a:extLst>
              </a:tr>
              <a:tr h="564021">
                <a:tc>
                  <a:txBody>
                    <a:bodyPr/>
                    <a:lstStyle/>
                    <a:p>
                      <a:pPr indent="0" algn="l" hangingPunct="0">
                        <a:lnSpc>
                          <a:spcPct val="100000"/>
                        </a:lnSpc>
                        <a:buNone/>
                      </a:pPr>
                      <a:r>
                        <a:rPr lang="en-US" sz="1200" b="1" dirty="0">
                          <a:solidFill>
                            <a:schemeClr val="tx1">
                              <a:lumMod val="75000"/>
                              <a:lumOff val="25000"/>
                            </a:schemeClr>
                          </a:solidFill>
                          <a:effectLst/>
                        </a:rPr>
                        <a:t>Turbidity (NTU)</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0.480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0.021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0.013</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0.094</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9137355"/>
                  </a:ext>
                </a:extLst>
              </a:tr>
              <a:tr h="564021">
                <a:tc>
                  <a:txBody>
                    <a:bodyPr/>
                    <a:lstStyle/>
                    <a:p>
                      <a:pPr indent="0" algn="l" hangingPunct="0">
                        <a:lnSpc>
                          <a:spcPct val="100000"/>
                        </a:lnSpc>
                        <a:buNone/>
                      </a:pPr>
                      <a:r>
                        <a:rPr lang="en-US" sz="1200" b="1" dirty="0">
                          <a:solidFill>
                            <a:schemeClr val="tx1">
                              <a:lumMod val="75000"/>
                              <a:lumOff val="25000"/>
                            </a:schemeClr>
                          </a:solidFill>
                          <a:effectLst/>
                        </a:rPr>
                        <a:t>Water Treatment </a:t>
                      </a:r>
                      <a:r>
                        <a:rPr lang="en-US" sz="1200" b="1" dirty="0" err="1">
                          <a:solidFill>
                            <a:schemeClr val="tx1">
                              <a:lumMod val="75000"/>
                              <a:lumOff val="25000"/>
                            </a:schemeClr>
                          </a:solidFill>
                          <a:effectLst/>
                        </a:rPr>
                        <a:t>Method_Filtration</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1.184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1.129</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2713309"/>
                  </a:ext>
                </a:extLst>
              </a:tr>
              <a:tr h="564021">
                <a:tc>
                  <a:txBody>
                    <a:bodyPr/>
                    <a:lstStyle/>
                    <a:p>
                      <a:pPr indent="0" algn="l" hangingPunct="0">
                        <a:lnSpc>
                          <a:spcPct val="100000"/>
                        </a:lnSpc>
                        <a:buNone/>
                      </a:pPr>
                      <a:r>
                        <a:rPr lang="en-US" sz="1200" b="1">
                          <a:solidFill>
                            <a:schemeClr val="tx1">
                              <a:lumMod val="75000"/>
                              <a:lumOff val="25000"/>
                            </a:schemeClr>
                          </a:solidFill>
                          <a:effectLst/>
                        </a:rPr>
                        <a:t>Water Source Type_Spring</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0.190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0.800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496587"/>
                  </a:ext>
                </a:extLst>
              </a:tr>
              <a:tr h="564021">
                <a:tc>
                  <a:txBody>
                    <a:bodyPr/>
                    <a:lstStyle/>
                    <a:p>
                      <a:pPr indent="0" algn="l" hangingPunct="0">
                        <a:lnSpc>
                          <a:spcPct val="100000"/>
                        </a:lnSpc>
                        <a:buNone/>
                      </a:pPr>
                      <a:r>
                        <a:rPr lang="en-US" sz="1200" b="1" dirty="0">
                          <a:solidFill>
                            <a:schemeClr val="tx1">
                              <a:lumMod val="75000"/>
                              <a:lumOff val="25000"/>
                            </a:schemeClr>
                          </a:solidFill>
                          <a:effectLst/>
                        </a:rPr>
                        <a:t>Healthcare </a:t>
                      </a:r>
                    </a:p>
                    <a:p>
                      <a:pPr indent="0" algn="l" hangingPunct="0">
                        <a:lnSpc>
                          <a:spcPct val="100000"/>
                        </a:lnSpc>
                        <a:buNone/>
                      </a:pPr>
                      <a:r>
                        <a:rPr lang="en-US" sz="1200" b="1" dirty="0">
                          <a:solidFill>
                            <a:schemeClr val="tx1">
                              <a:lumMod val="75000"/>
                              <a:lumOff val="25000"/>
                            </a:schemeClr>
                          </a:solidFill>
                          <a:effectLst/>
                        </a:rPr>
                        <a:t>Access Index (0 - 100)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0.170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1185033"/>
                  </a:ext>
                </a:extLst>
              </a:tr>
              <a:tr h="564021">
                <a:tc>
                  <a:txBody>
                    <a:bodyPr/>
                    <a:lstStyle/>
                    <a:p>
                      <a:pPr indent="0" algn="l" hangingPunct="0">
                        <a:lnSpc>
                          <a:spcPct val="100000"/>
                        </a:lnSpc>
                        <a:buNone/>
                      </a:pPr>
                      <a:r>
                        <a:rPr lang="en-US" sz="1200" b="1" dirty="0">
                          <a:solidFill>
                            <a:schemeClr val="tx1">
                              <a:lumMod val="75000"/>
                              <a:lumOff val="25000"/>
                            </a:schemeClr>
                          </a:solidFill>
                          <a:effectLst/>
                        </a:rPr>
                        <a:t>Contaminant Level (ppm)</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5580896"/>
                  </a:ext>
                </a:extLst>
              </a:tr>
            </a:tbl>
          </a:graphicData>
        </a:graphic>
      </p:graphicFrame>
    </p:spTree>
    <p:extLst>
      <p:ext uri="{BB962C8B-B14F-4D97-AF65-F5344CB8AC3E}">
        <p14:creationId xmlns:p14="http://schemas.microsoft.com/office/powerpoint/2010/main" val="18895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CBC2-5325-96D6-0F68-5B7C0B8050A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0F54E684-B2BA-4D5C-728D-72E1CACE9FD4}"/>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5CC9BDB-EC8A-7E2D-0D20-F9508CC0218B}"/>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DB22E4C-1E2F-4D81-13E8-E6AB9ADC74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0B8F362-EA6E-B6C4-BED2-0FF366860CC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A3DFB7D-B47A-CD4F-79F1-DEA059F7D16B}"/>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A057607-0CDD-F9EB-E71C-CE2FC6C1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F03FA83-BF2B-E7BD-BEB6-70F1109E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EDCADC54-4A52-CAC6-C24B-E335749979B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F6B409A4-52D7-20EB-05F2-802363835390}"/>
              </a:ext>
            </a:extLst>
          </p:cNvPr>
          <p:cNvSpPr txBox="1"/>
          <p:nvPr/>
        </p:nvSpPr>
        <p:spPr>
          <a:xfrm>
            <a:off x="2449390" y="539759"/>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5" name="TextBox 4">
            <a:extLst>
              <a:ext uri="{FF2B5EF4-FFF2-40B4-BE49-F238E27FC236}">
                <a16:creationId xmlns:a16="http://schemas.microsoft.com/office/drawing/2014/main" id="{9145282C-433B-D3E5-7CD8-8FE2DF09C011}"/>
              </a:ext>
            </a:extLst>
          </p:cNvPr>
          <p:cNvSpPr txBox="1"/>
          <p:nvPr/>
        </p:nvSpPr>
        <p:spPr>
          <a:xfrm>
            <a:off x="1483151" y="1063904"/>
            <a:ext cx="9225698" cy="523220"/>
          </a:xfrm>
          <a:prstGeom prst="rect">
            <a:avLst/>
          </a:prstGeom>
          <a:noFill/>
        </p:spPr>
        <p:txBody>
          <a:bodyPr wrap="square">
            <a:spAutoFit/>
          </a:bodyPr>
          <a:lstStyle/>
          <a:p>
            <a:pPr algn="ctr"/>
            <a:r>
              <a:rPr lang="en-US" sz="1400" dirty="0">
                <a:solidFill>
                  <a:schemeClr val="tx1">
                    <a:lumMod val="75000"/>
                    <a:lumOff val="25000"/>
                  </a:schemeClr>
                </a:solidFill>
                <a:latin typeface="+mj-lt"/>
              </a:rPr>
              <a:t>Figure 4 and subfigures A – D show model-specific top-10 predictors, </a:t>
            </a:r>
          </a:p>
          <a:p>
            <a:pPr algn="ctr"/>
            <a:r>
              <a:rPr lang="en-US" sz="1400" dirty="0">
                <a:solidFill>
                  <a:schemeClr val="tx1">
                    <a:lumMod val="75000"/>
                    <a:lumOff val="25000"/>
                  </a:schemeClr>
                </a:solidFill>
                <a:latin typeface="+mj-lt"/>
              </a:rPr>
              <a:t>highlighting distinct feature selection and weighting patterns across the four models.</a:t>
            </a:r>
          </a:p>
        </p:txBody>
      </p:sp>
      <p:grpSp>
        <p:nvGrpSpPr>
          <p:cNvPr id="27" name="Group 26">
            <a:extLst>
              <a:ext uri="{FF2B5EF4-FFF2-40B4-BE49-F238E27FC236}">
                <a16:creationId xmlns:a16="http://schemas.microsoft.com/office/drawing/2014/main" id="{06F76C19-1AB3-4CD5-E458-A532C6154686}"/>
              </a:ext>
            </a:extLst>
          </p:cNvPr>
          <p:cNvGrpSpPr/>
          <p:nvPr/>
        </p:nvGrpSpPr>
        <p:grpSpPr>
          <a:xfrm>
            <a:off x="1024732" y="2237010"/>
            <a:ext cx="10142537" cy="3980577"/>
            <a:chOff x="1068070" y="2214212"/>
            <a:chExt cx="10142537" cy="3980577"/>
          </a:xfrm>
        </p:grpSpPr>
        <p:graphicFrame>
          <p:nvGraphicFramePr>
            <p:cNvPr id="28" name="Chart 27">
              <a:extLst>
                <a:ext uri="{FF2B5EF4-FFF2-40B4-BE49-F238E27FC236}">
                  <a16:creationId xmlns:a16="http://schemas.microsoft.com/office/drawing/2014/main" id="{0709C725-95FD-5D19-4A45-E20ECD5E6FE7}"/>
                </a:ext>
              </a:extLst>
            </p:cNvPr>
            <p:cNvGraphicFramePr/>
            <p:nvPr>
              <p:extLst>
                <p:ext uri="{D42A27DB-BD31-4B8C-83A1-F6EECF244321}">
                  <p14:modId xmlns:p14="http://schemas.microsoft.com/office/powerpoint/2010/main" val="2142998733"/>
                </p:ext>
              </p:extLst>
            </p:nvPr>
          </p:nvGraphicFramePr>
          <p:xfrm>
            <a:off x="1068070" y="2407795"/>
            <a:ext cx="4845050" cy="1688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a:extLst>
                <a:ext uri="{FF2B5EF4-FFF2-40B4-BE49-F238E27FC236}">
                  <a16:creationId xmlns:a16="http://schemas.microsoft.com/office/drawing/2014/main" id="{15133A0A-C7AC-6A9D-DE1B-4AAD70335635}"/>
                </a:ext>
              </a:extLst>
            </p:cNvPr>
            <p:cNvGraphicFramePr/>
            <p:nvPr>
              <p:extLst>
                <p:ext uri="{D42A27DB-BD31-4B8C-83A1-F6EECF244321}">
                  <p14:modId xmlns:p14="http://schemas.microsoft.com/office/powerpoint/2010/main" val="2094493337"/>
                </p:ext>
              </p:extLst>
            </p:nvPr>
          </p:nvGraphicFramePr>
          <p:xfrm>
            <a:off x="6365557" y="2407795"/>
            <a:ext cx="4845050" cy="16882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53C384C-4185-419A-1773-74F4FDF38A92}"/>
                </a:ext>
              </a:extLst>
            </p:cNvPr>
            <p:cNvGraphicFramePr/>
            <p:nvPr>
              <p:extLst>
                <p:ext uri="{D42A27DB-BD31-4B8C-83A1-F6EECF244321}">
                  <p14:modId xmlns:p14="http://schemas.microsoft.com/office/powerpoint/2010/main" val="2318950104"/>
                </p:ext>
              </p:extLst>
            </p:nvPr>
          </p:nvGraphicFramePr>
          <p:xfrm>
            <a:off x="1068070" y="4358566"/>
            <a:ext cx="4845050" cy="16882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1DB05EAC-3980-8091-CACE-8C8D29C3EA42}"/>
                </a:ext>
              </a:extLst>
            </p:cNvPr>
            <p:cNvGraphicFramePr/>
            <p:nvPr>
              <p:extLst>
                <p:ext uri="{D42A27DB-BD31-4B8C-83A1-F6EECF244321}">
                  <p14:modId xmlns:p14="http://schemas.microsoft.com/office/powerpoint/2010/main" val="3105755532"/>
                </p:ext>
              </p:extLst>
            </p:nvPr>
          </p:nvGraphicFramePr>
          <p:xfrm>
            <a:off x="6365557" y="4358566"/>
            <a:ext cx="4845050" cy="16882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EAE62F3D-F18B-7986-2EEF-E3C44FB92E79}"/>
                </a:ext>
              </a:extLst>
            </p:cNvPr>
            <p:cNvSpPr txBox="1"/>
            <p:nvPr/>
          </p:nvSpPr>
          <p:spPr>
            <a:xfrm>
              <a:off x="1483153"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(A) </a:t>
              </a:r>
              <a:r>
                <a:rPr lang="en-US" sz="800" dirty="0" err="1">
                  <a:solidFill>
                    <a:schemeClr val="tx1">
                      <a:lumMod val="75000"/>
                      <a:lumOff val="25000"/>
                    </a:schemeClr>
                  </a:solidFill>
                  <a:latin typeface="Montserrat SemiBold" pitchFamily="2" charset="0"/>
                </a:rPr>
                <a:t>TabNet</a:t>
              </a:r>
              <a:r>
                <a:rPr lang="en-US" sz="800" dirty="0">
                  <a:solidFill>
                    <a:schemeClr val="tx1">
                      <a:lumMod val="75000"/>
                      <a:lumOff val="25000"/>
                    </a:schemeClr>
                  </a:solidFill>
                  <a:latin typeface="Montserrat SemiBold" pitchFamily="2" charset="0"/>
                </a:rPr>
                <a:t> – Top 10 Feature Importances</a:t>
              </a:r>
            </a:p>
          </p:txBody>
        </p:sp>
        <p:sp>
          <p:nvSpPr>
            <p:cNvPr id="33" name="TextBox 32">
              <a:extLst>
                <a:ext uri="{FF2B5EF4-FFF2-40B4-BE49-F238E27FC236}">
                  <a16:creationId xmlns:a16="http://schemas.microsoft.com/office/drawing/2014/main" id="{1E5814A2-A220-4D18-B3FF-769571C3D84E}"/>
                </a:ext>
              </a:extLst>
            </p:cNvPr>
            <p:cNvSpPr txBox="1"/>
            <p:nvPr/>
          </p:nvSpPr>
          <p:spPr>
            <a:xfrm>
              <a:off x="6780640"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(B) EBM – Top 10 Feature Importances</a:t>
              </a:r>
            </a:p>
          </p:txBody>
        </p:sp>
        <p:sp>
          <p:nvSpPr>
            <p:cNvPr id="34" name="TextBox 33">
              <a:extLst>
                <a:ext uri="{FF2B5EF4-FFF2-40B4-BE49-F238E27FC236}">
                  <a16:creationId xmlns:a16="http://schemas.microsoft.com/office/drawing/2014/main" id="{344D00D9-5298-1A31-0134-629A1669CE0C}"/>
                </a:ext>
              </a:extLst>
            </p:cNvPr>
            <p:cNvSpPr txBox="1"/>
            <p:nvPr/>
          </p:nvSpPr>
          <p:spPr>
            <a:xfrm>
              <a:off x="1483153"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(C) </a:t>
              </a:r>
              <a:r>
                <a:rPr lang="en-US" sz="800" dirty="0" err="1">
                  <a:solidFill>
                    <a:schemeClr val="tx1">
                      <a:lumMod val="75000"/>
                      <a:lumOff val="25000"/>
                    </a:schemeClr>
                  </a:solidFill>
                  <a:latin typeface="Montserrat SemiBold" pitchFamily="2" charset="0"/>
                </a:rPr>
                <a:t>XGBoost</a:t>
              </a:r>
              <a:r>
                <a:rPr lang="en-US" sz="800" dirty="0">
                  <a:solidFill>
                    <a:schemeClr val="tx1">
                      <a:lumMod val="75000"/>
                      <a:lumOff val="25000"/>
                    </a:schemeClr>
                  </a:solidFill>
                  <a:latin typeface="Montserrat SemiBold" pitchFamily="2" charset="0"/>
                </a:rPr>
                <a:t> – Top 10 Feature Importances</a:t>
              </a:r>
            </a:p>
          </p:txBody>
        </p:sp>
        <p:sp>
          <p:nvSpPr>
            <p:cNvPr id="35" name="TextBox 34">
              <a:extLst>
                <a:ext uri="{FF2B5EF4-FFF2-40B4-BE49-F238E27FC236}">
                  <a16:creationId xmlns:a16="http://schemas.microsoft.com/office/drawing/2014/main" id="{FD13DB8E-4036-CEAA-60FB-AD0CD4AD9AE9}"/>
                </a:ext>
              </a:extLst>
            </p:cNvPr>
            <p:cNvSpPr txBox="1"/>
            <p:nvPr/>
          </p:nvSpPr>
          <p:spPr>
            <a:xfrm>
              <a:off x="6780640"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(D) Random Forest – Top 10 Feature Importances</a:t>
              </a:r>
            </a:p>
          </p:txBody>
        </p:sp>
        <p:sp>
          <p:nvSpPr>
            <p:cNvPr id="36" name="TextBox 35">
              <a:extLst>
                <a:ext uri="{FF2B5EF4-FFF2-40B4-BE49-F238E27FC236}">
                  <a16:creationId xmlns:a16="http://schemas.microsoft.com/office/drawing/2014/main" id="{7C444F1E-083A-EC3B-5E55-7E54FD885E4C}"/>
                </a:ext>
              </a:extLst>
            </p:cNvPr>
            <p:cNvSpPr txBox="1"/>
            <p:nvPr/>
          </p:nvSpPr>
          <p:spPr>
            <a:xfrm>
              <a:off x="2449389" y="3988309"/>
              <a:ext cx="3463729" cy="184666"/>
            </a:xfrm>
            <a:prstGeom prst="rect">
              <a:avLst/>
            </a:prstGeom>
            <a:noFill/>
          </p:spPr>
          <p:txBody>
            <a:bodyPr wrap="square">
              <a:spAutoFit/>
            </a:bodyPr>
            <a:lstStyle/>
            <a:p>
              <a:pPr algn="ctr"/>
              <a:r>
                <a:rPr lang="en-US" sz="600" dirty="0">
                  <a:solidFill>
                    <a:schemeClr val="tx1">
                      <a:lumMod val="75000"/>
                      <a:lumOff val="25000"/>
                    </a:schemeClr>
                  </a:solidFill>
                  <a:latin typeface="+mj-lt"/>
                </a:rPr>
                <a:t>Importance Score</a:t>
              </a:r>
            </a:p>
          </p:txBody>
        </p:sp>
        <p:sp>
          <p:nvSpPr>
            <p:cNvPr id="37" name="TextBox 36">
              <a:extLst>
                <a:ext uri="{FF2B5EF4-FFF2-40B4-BE49-F238E27FC236}">
                  <a16:creationId xmlns:a16="http://schemas.microsoft.com/office/drawing/2014/main" id="{C9AC5A39-8303-D733-9B78-A174D5C2721E}"/>
                </a:ext>
              </a:extLst>
            </p:cNvPr>
            <p:cNvSpPr txBox="1"/>
            <p:nvPr/>
          </p:nvSpPr>
          <p:spPr>
            <a:xfrm>
              <a:off x="7746876" y="3988309"/>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8" name="TextBox 37">
              <a:extLst>
                <a:ext uri="{FF2B5EF4-FFF2-40B4-BE49-F238E27FC236}">
                  <a16:creationId xmlns:a16="http://schemas.microsoft.com/office/drawing/2014/main" id="{DFBE2342-38FD-98D8-A252-C49F1A011B50}"/>
                </a:ext>
              </a:extLst>
            </p:cNvPr>
            <p:cNvSpPr txBox="1"/>
            <p:nvPr/>
          </p:nvSpPr>
          <p:spPr>
            <a:xfrm>
              <a:off x="2449389"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9" name="TextBox 38">
              <a:extLst>
                <a:ext uri="{FF2B5EF4-FFF2-40B4-BE49-F238E27FC236}">
                  <a16:creationId xmlns:a16="http://schemas.microsoft.com/office/drawing/2014/main" id="{472AEC6B-3246-EC0E-5125-B1ED5CBC9D20}"/>
                </a:ext>
              </a:extLst>
            </p:cNvPr>
            <p:cNvSpPr txBox="1"/>
            <p:nvPr/>
          </p:nvSpPr>
          <p:spPr>
            <a:xfrm>
              <a:off x="7746876"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grpSp>
      <p:sp>
        <p:nvSpPr>
          <p:cNvPr id="41" name="TextBox 40">
            <a:extLst>
              <a:ext uri="{FF2B5EF4-FFF2-40B4-BE49-F238E27FC236}">
                <a16:creationId xmlns:a16="http://schemas.microsoft.com/office/drawing/2014/main" id="{F25A3703-6FF5-996E-17B0-8250E328B8E6}"/>
              </a:ext>
            </a:extLst>
          </p:cNvPr>
          <p:cNvSpPr txBox="1"/>
          <p:nvPr/>
        </p:nvSpPr>
        <p:spPr>
          <a:xfrm>
            <a:off x="1483151" y="1670442"/>
            <a:ext cx="9225698" cy="261610"/>
          </a:xfrm>
          <a:prstGeom prst="rect">
            <a:avLst/>
          </a:prstGeom>
          <a:noFill/>
        </p:spPr>
        <p:txBody>
          <a:bodyPr wrap="square">
            <a:spAutoFit/>
          </a:bodyPr>
          <a:lstStyle/>
          <a:p>
            <a:pPr algn="ctr"/>
            <a:r>
              <a:rPr lang="en-US" sz="1100" dirty="0">
                <a:solidFill>
                  <a:schemeClr val="accent1"/>
                </a:solidFill>
                <a:latin typeface="Montserrat SemiBold" pitchFamily="2" charset="0"/>
              </a:rPr>
              <a:t>Top 10 Feature Importances Across Models</a:t>
            </a:r>
          </a:p>
        </p:txBody>
      </p:sp>
    </p:spTree>
    <p:extLst>
      <p:ext uri="{BB962C8B-B14F-4D97-AF65-F5344CB8AC3E}">
        <p14:creationId xmlns:p14="http://schemas.microsoft.com/office/powerpoint/2010/main" val="186661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AB1-29D8-FA1A-CBFE-766D1313BA9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4E2DAD1-A4BB-1468-B80A-95ADB1C18292}"/>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1C952ED-4821-AD76-87D3-069B4A0F313E}"/>
              </a:ext>
            </a:extLst>
          </p:cNvPr>
          <p:cNvSpPr/>
          <p:nvPr/>
        </p:nvSpPr>
        <p:spPr>
          <a:xfrm>
            <a:off x="752475" y="1879599"/>
            <a:ext cx="10687050" cy="4521199"/>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D2AA20E-BA93-B7D5-5490-1F987ADAA796}"/>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1AA906C0-78DD-A275-558A-921A67128B83}"/>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637DF3-E1A2-C490-77F7-99A5AFC462C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75FE0FC-11FD-A288-017E-37F66ABC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481CEDA-B9A6-BB18-4FA8-83A1A9EC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159BE0-F01F-3990-2811-61E55F2EA544}"/>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D229B79B-1C6D-05FB-2AF6-643D305AF817}"/>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Model Performance</a:t>
            </a:r>
          </a:p>
        </p:txBody>
      </p:sp>
      <p:sp>
        <p:nvSpPr>
          <p:cNvPr id="7" name="TextBox 6">
            <a:extLst>
              <a:ext uri="{FF2B5EF4-FFF2-40B4-BE49-F238E27FC236}">
                <a16:creationId xmlns:a16="http://schemas.microsoft.com/office/drawing/2014/main" id="{BAA05AFF-1A8F-FD6A-AC34-01F584694DC8}"/>
              </a:ext>
            </a:extLst>
          </p:cNvPr>
          <p:cNvSpPr txBox="1"/>
          <p:nvPr/>
        </p:nvSpPr>
        <p:spPr>
          <a:xfrm>
            <a:off x="1483151" y="1298679"/>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p:graphicFrame>
        <p:nvGraphicFramePr>
          <p:cNvPr id="8" name="Table 7">
            <a:extLst>
              <a:ext uri="{FF2B5EF4-FFF2-40B4-BE49-F238E27FC236}">
                <a16:creationId xmlns:a16="http://schemas.microsoft.com/office/drawing/2014/main" id="{C03B669E-1943-04F9-6B29-0B262102219B}"/>
              </a:ext>
            </a:extLst>
          </p:cNvPr>
          <p:cNvGraphicFramePr>
            <a:graphicFrameLocks noGrp="1"/>
          </p:cNvGraphicFramePr>
          <p:nvPr>
            <p:extLst>
              <p:ext uri="{D42A27DB-BD31-4B8C-83A1-F6EECF244321}">
                <p14:modId xmlns:p14="http://schemas.microsoft.com/office/powerpoint/2010/main" val="3397650746"/>
              </p:ext>
            </p:extLst>
          </p:nvPr>
        </p:nvGraphicFramePr>
        <p:xfrm>
          <a:off x="1483151" y="2425701"/>
          <a:ext cx="9225699" cy="3428995"/>
        </p:xfrm>
        <a:graphic>
          <a:graphicData uri="http://schemas.openxmlformats.org/drawingml/2006/table">
            <a:tbl>
              <a:tblPr>
                <a:tableStyleId>{5C22544A-7EE6-4342-B048-85BDC9FD1C3A}</a:tableStyleId>
              </a:tblPr>
              <a:tblGrid>
                <a:gridCol w="2018083">
                  <a:extLst>
                    <a:ext uri="{9D8B030D-6E8A-4147-A177-3AD203B41FA5}">
                      <a16:colId xmlns:a16="http://schemas.microsoft.com/office/drawing/2014/main" val="1084021945"/>
                    </a:ext>
                  </a:extLst>
                </a:gridCol>
                <a:gridCol w="1801904">
                  <a:extLst>
                    <a:ext uri="{9D8B030D-6E8A-4147-A177-3AD203B41FA5}">
                      <a16:colId xmlns:a16="http://schemas.microsoft.com/office/drawing/2014/main" val="2164702881"/>
                    </a:ext>
                  </a:extLst>
                </a:gridCol>
                <a:gridCol w="1801904">
                  <a:extLst>
                    <a:ext uri="{9D8B030D-6E8A-4147-A177-3AD203B41FA5}">
                      <a16:colId xmlns:a16="http://schemas.microsoft.com/office/drawing/2014/main" val="3576636760"/>
                    </a:ext>
                  </a:extLst>
                </a:gridCol>
                <a:gridCol w="1801904">
                  <a:extLst>
                    <a:ext uri="{9D8B030D-6E8A-4147-A177-3AD203B41FA5}">
                      <a16:colId xmlns:a16="http://schemas.microsoft.com/office/drawing/2014/main" val="2390141672"/>
                    </a:ext>
                  </a:extLst>
                </a:gridCol>
                <a:gridCol w="1801904">
                  <a:extLst>
                    <a:ext uri="{9D8B030D-6E8A-4147-A177-3AD203B41FA5}">
                      <a16:colId xmlns:a16="http://schemas.microsoft.com/office/drawing/2014/main" val="410365875"/>
                    </a:ext>
                  </a:extLst>
                </a:gridCol>
              </a:tblGrid>
              <a:tr h="523511">
                <a:tc>
                  <a:txBody>
                    <a:bodyPr/>
                    <a:lstStyle/>
                    <a:p>
                      <a:pPr indent="0" algn="l" hangingPunct="0">
                        <a:lnSpc>
                          <a:spcPct val="100000"/>
                        </a:lnSpc>
                        <a:buNone/>
                      </a:pPr>
                      <a:r>
                        <a:rPr lang="en-US" sz="1800" b="1" dirty="0">
                          <a:solidFill>
                            <a:schemeClr val="accent1"/>
                          </a:solidFill>
                          <a:effectLst/>
                          <a:latin typeface="Montserrat SemiBold" pitchFamily="2" charset="0"/>
                        </a:rPr>
                        <a:t>Model</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MAE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a:t>
                      </a:r>
                      <a:r>
                        <a:rPr lang="en-US" sz="1800" b="1" baseline="30000" dirty="0">
                          <a:solidFill>
                            <a:schemeClr val="accent1"/>
                          </a:solidFill>
                          <a:effectLst/>
                          <a:latin typeface="Montserrat SemiBold" pitchFamily="2" charset="0"/>
                        </a:rPr>
                        <a:t>2</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0970"/>
                  </a:ext>
                </a:extLst>
              </a:tr>
              <a:tr h="726371">
                <a:tc>
                  <a:txBody>
                    <a:bodyPr/>
                    <a:lstStyle/>
                    <a:p>
                      <a:pPr indent="0" algn="l" hangingPunct="0">
                        <a:lnSpc>
                          <a:spcPct val="100000"/>
                        </a:lnSpc>
                        <a:buNone/>
                      </a:pPr>
                      <a:r>
                        <a:rPr lang="en-US" sz="1800" b="1" dirty="0">
                          <a:solidFill>
                            <a:schemeClr val="tx1">
                              <a:lumMod val="75000"/>
                              <a:lumOff val="25000"/>
                            </a:schemeClr>
                          </a:solidFill>
                          <a:effectLst/>
                        </a:rPr>
                        <a:t>Random Forest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12.39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207.201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14.394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-0.006</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0921975"/>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XGBoost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13.094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243.379</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15.601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-0.182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9534829"/>
                  </a:ext>
                </a:extLst>
              </a:tr>
              <a:tr h="726371">
                <a:tc>
                  <a:txBody>
                    <a:bodyPr/>
                    <a:lstStyle/>
                    <a:p>
                      <a:pPr indent="0" algn="l" hangingPunct="0">
                        <a:lnSpc>
                          <a:spcPct val="100000"/>
                        </a:lnSpc>
                        <a:buNone/>
                      </a:pPr>
                      <a:r>
                        <a:rPr lang="en-US" sz="1800" b="1" dirty="0">
                          <a:solidFill>
                            <a:schemeClr val="tx1">
                              <a:lumMod val="75000"/>
                              <a:lumOff val="25000"/>
                            </a:schemeClr>
                          </a:solidFill>
                          <a:effectLst/>
                        </a:rPr>
                        <a:t>EGM</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12.398</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205.422</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14.333</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0954791"/>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TabNet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12.509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211.525</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14.544</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-0.027</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631536"/>
                  </a:ext>
                </a:extLst>
              </a:tr>
            </a:tbl>
          </a:graphicData>
        </a:graphic>
      </p:graphicFrame>
    </p:spTree>
    <p:extLst>
      <p:ext uri="{BB962C8B-B14F-4D97-AF65-F5344CB8AC3E}">
        <p14:creationId xmlns:p14="http://schemas.microsoft.com/office/powerpoint/2010/main" val="245563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5175-5E51-D971-CBC3-02409AAD86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F6E87D-0408-2838-B401-38B7DB28D45C}"/>
              </a:ext>
            </a:extLst>
          </p:cNvPr>
          <p:cNvSpPr/>
          <p:nvPr/>
        </p:nvSpPr>
        <p:spPr>
          <a:xfrm>
            <a:off x="7905750" y="2752725"/>
            <a:ext cx="4286250" cy="41052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a:extLst>
              <a:ext uri="{FF2B5EF4-FFF2-40B4-BE49-F238E27FC236}">
                <a16:creationId xmlns:a16="http://schemas.microsoft.com/office/drawing/2014/main" id="{A03097CA-F09F-9784-08D9-01F4C8C3606A}"/>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6417" b="16417"/>
          <a:stretch>
            <a:fillRect/>
          </a:stretch>
        </p:blipFill>
        <p:spPr/>
      </p:pic>
      <p:grpSp>
        <p:nvGrpSpPr>
          <p:cNvPr id="93" name="Group 92">
            <a:extLst>
              <a:ext uri="{FF2B5EF4-FFF2-40B4-BE49-F238E27FC236}">
                <a16:creationId xmlns:a16="http://schemas.microsoft.com/office/drawing/2014/main" id="{D92894CF-1EE4-C244-0B7B-A697F3D77221}"/>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E40BEE3-8CDC-7E42-AAB2-819A5740F17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EA709-355B-3CC9-5EC0-8F9B48C15AD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FE7E93-9FE7-C89E-1343-1ED501FC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C3C4EB43-42BE-46EA-7567-3780FC0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CE56A8F-8648-B7F4-CA2A-F9B945D91C87}"/>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6" name="Group 15">
            <a:extLst>
              <a:ext uri="{FF2B5EF4-FFF2-40B4-BE49-F238E27FC236}">
                <a16:creationId xmlns:a16="http://schemas.microsoft.com/office/drawing/2014/main" id="{C25DF1DD-A0E7-E9C9-8F74-091390AC5BAD}"/>
              </a:ext>
            </a:extLst>
          </p:cNvPr>
          <p:cNvGrpSpPr/>
          <p:nvPr/>
        </p:nvGrpSpPr>
        <p:grpSpPr>
          <a:xfrm>
            <a:off x="729132" y="2121575"/>
            <a:ext cx="6366993" cy="2661455"/>
            <a:chOff x="995832" y="2282721"/>
            <a:chExt cx="6366993" cy="2661455"/>
          </a:xfrm>
        </p:grpSpPr>
        <p:sp>
          <p:nvSpPr>
            <p:cNvPr id="6" name="TextBox 5">
              <a:extLst>
                <a:ext uri="{FF2B5EF4-FFF2-40B4-BE49-F238E27FC236}">
                  <a16:creationId xmlns:a16="http://schemas.microsoft.com/office/drawing/2014/main" id="{458DEB33-AD87-14FA-7BAB-C0D63F006D76}"/>
                </a:ext>
              </a:extLst>
            </p:cNvPr>
            <p:cNvSpPr txBox="1"/>
            <p:nvPr/>
          </p:nvSpPr>
          <p:spPr>
            <a:xfrm>
              <a:off x="995832" y="2282721"/>
              <a:ext cx="3811107" cy="461665"/>
            </a:xfrm>
            <a:prstGeom prst="rect">
              <a:avLst/>
            </a:prstGeom>
            <a:noFill/>
          </p:spPr>
          <p:txBody>
            <a:bodyPr wrap="square">
              <a:spAutoFit/>
            </a:bodyPr>
            <a:lstStyle/>
            <a:p>
              <a:r>
                <a:rPr lang="en-US" sz="2400" dirty="0">
                  <a:solidFill>
                    <a:schemeClr val="accent1"/>
                  </a:solidFill>
                  <a:latin typeface="Montserrat SemiBold" pitchFamily="2" charset="0"/>
                </a:rPr>
                <a:t>Example  - User query</a:t>
              </a:r>
            </a:p>
          </p:txBody>
        </p:sp>
        <p:grpSp>
          <p:nvGrpSpPr>
            <p:cNvPr id="14" name="Group 13">
              <a:extLst>
                <a:ext uri="{FF2B5EF4-FFF2-40B4-BE49-F238E27FC236}">
                  <a16:creationId xmlns:a16="http://schemas.microsoft.com/office/drawing/2014/main" id="{D2696560-C161-5F2B-265E-78A7416AD75E}"/>
                </a:ext>
              </a:extLst>
            </p:cNvPr>
            <p:cNvGrpSpPr/>
            <p:nvPr/>
          </p:nvGrpSpPr>
          <p:grpSpPr>
            <a:xfrm>
              <a:off x="1108075" y="3772551"/>
              <a:ext cx="6254750" cy="1171625"/>
              <a:chOff x="622300" y="4259924"/>
              <a:chExt cx="6254750" cy="1171625"/>
            </a:xfrm>
          </p:grpSpPr>
          <p:sp>
            <p:nvSpPr>
              <p:cNvPr id="4" name="Rectangle: Rounded Corners 3">
                <a:extLst>
                  <a:ext uri="{FF2B5EF4-FFF2-40B4-BE49-F238E27FC236}">
                    <a16:creationId xmlns:a16="http://schemas.microsoft.com/office/drawing/2014/main" id="{53504C1E-4E04-1C45-E219-5879C1E2919E}"/>
                  </a:ext>
                </a:extLst>
              </p:cNvPr>
              <p:cNvSpPr/>
              <p:nvPr/>
            </p:nvSpPr>
            <p:spPr>
              <a:xfrm>
                <a:off x="622300" y="4259924"/>
                <a:ext cx="6254750"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137766E-2E9B-5383-0606-F7EEFAE76186}"/>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A60911-40EA-BC11-4462-6ED081E71867}"/>
                  </a:ext>
                </a:extLst>
              </p:cNvPr>
              <p:cNvGrpSpPr/>
              <p:nvPr/>
            </p:nvGrpSpPr>
            <p:grpSpPr>
              <a:xfrm>
                <a:off x="2065747" y="4428763"/>
                <a:ext cx="4807935" cy="1002786"/>
                <a:chOff x="2065747" y="4321297"/>
                <a:chExt cx="4807935" cy="1002786"/>
              </a:xfrm>
            </p:grpSpPr>
            <p:sp>
              <p:nvSpPr>
                <p:cNvPr id="12" name="TextBox 11">
                  <a:extLst>
                    <a:ext uri="{FF2B5EF4-FFF2-40B4-BE49-F238E27FC236}">
                      <a16:creationId xmlns:a16="http://schemas.microsoft.com/office/drawing/2014/main" id="{420910A5-DAEE-4599-BB21-64C62852C80C}"/>
                    </a:ext>
                  </a:extLst>
                </p:cNvPr>
                <p:cNvSpPr txBox="1"/>
                <p:nvPr/>
              </p:nvSpPr>
              <p:spPr>
                <a:xfrm>
                  <a:off x="2065747" y="4554642"/>
                  <a:ext cx="4807935" cy="769441"/>
                </a:xfrm>
                <a:prstGeom prst="rect">
                  <a:avLst/>
                </a:prstGeom>
                <a:noFill/>
              </p:spPr>
              <p:txBody>
                <a:bodyPr wrap="square">
                  <a:spAutoFit/>
                </a:bodyPr>
                <a:lstStyle/>
                <a:p>
                  <a:r>
                    <a:rPr lang="en-US" sz="1100" dirty="0">
                      <a:solidFill>
                        <a:schemeClr val="bg2">
                          <a:lumMod val="75000"/>
                          <a:lumOff val="25000"/>
                        </a:schemeClr>
                      </a:solidFill>
                    </a:rPr>
                    <a:t>“Water Contamination has a strong positive correlation (+0.75) </a:t>
                  </a:r>
                </a:p>
                <a:p>
                  <a:r>
                    <a:rPr lang="en-US" sz="1100" dirty="0">
                      <a:solidFill>
                        <a:schemeClr val="bg2">
                          <a:lumMod val="75000"/>
                          <a:lumOff val="25000"/>
                        </a:schemeClr>
                      </a:solidFill>
                    </a:rPr>
                    <a:t>with Cholera cases. How does this result in high Cholera </a:t>
                  </a:r>
                </a:p>
                <a:p>
                  <a:r>
                    <a:rPr lang="en-US" sz="1100" dirty="0">
                      <a:solidFill>
                        <a:schemeClr val="bg2">
                          <a:lumMod val="75000"/>
                          <a:lumOff val="25000"/>
                        </a:schemeClr>
                      </a:solidFill>
                    </a:rPr>
                    <a:t>incidences, and what can be done to reduce contamination levels?”</a:t>
                  </a:r>
                </a:p>
              </p:txBody>
            </p:sp>
            <p:sp>
              <p:nvSpPr>
                <p:cNvPr id="13" name="TextBox 12">
                  <a:extLst>
                    <a:ext uri="{FF2B5EF4-FFF2-40B4-BE49-F238E27FC236}">
                      <a16:creationId xmlns:a16="http://schemas.microsoft.com/office/drawing/2014/main" id="{7FE864ED-C44D-802D-9AC8-490176C08933}"/>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User Question</a:t>
                  </a:r>
                </a:p>
              </p:txBody>
            </p:sp>
          </p:grpSp>
          <p:pic>
            <p:nvPicPr>
              <p:cNvPr id="11" name="Graphic 10">
                <a:extLst>
                  <a:ext uri="{FF2B5EF4-FFF2-40B4-BE49-F238E27FC236}">
                    <a16:creationId xmlns:a16="http://schemas.microsoft.com/office/drawing/2014/main" id="{56B15375-7AA7-FEC8-ACCD-C9AA4EC7E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grpSp>
    </p:spTree>
    <p:extLst>
      <p:ext uri="{BB962C8B-B14F-4D97-AF65-F5344CB8AC3E}">
        <p14:creationId xmlns:p14="http://schemas.microsoft.com/office/powerpoint/2010/main" val="1582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4249-0450-6289-2881-4F57B39D06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3535F-BC8C-EDF7-B7DB-9F6C537E5B31}"/>
              </a:ext>
            </a:extLst>
          </p:cNvPr>
          <p:cNvSpPr/>
          <p:nvPr/>
        </p:nvSpPr>
        <p:spPr>
          <a:xfrm>
            <a:off x="6810303" y="1519805"/>
            <a:ext cx="3960760" cy="4942340"/>
          </a:xfrm>
          <a:prstGeom prst="roundRect">
            <a:avLst>
              <a:gd name="adj" fmla="val 4276"/>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C521883-BC6E-E734-FA7A-90C8E8892037}"/>
              </a:ext>
            </a:extLst>
          </p:cNvPr>
          <p:cNvSpPr/>
          <p:nvPr/>
        </p:nvSpPr>
        <p:spPr>
          <a:xfrm>
            <a:off x="6403675" y="933450"/>
            <a:ext cx="3960760" cy="5200650"/>
          </a:xfrm>
          <a:prstGeom prst="roundRect">
            <a:avLst>
              <a:gd name="adj" fmla="val 4276"/>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DC03CBC-97E3-2A66-EA66-71A27CDCA755}"/>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8D12CEF6-6661-255D-DCDE-85DE6DFA611E}"/>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0BF796-100C-EE82-FF10-0CB094EAF649}"/>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1AA6A06F-5472-768D-CCA9-71FEB7FF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19C14B3-1EE3-8D7A-DAFC-FB3477906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E2C5A0D-0097-BC88-59AA-2406E5E03A9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14F9969-B4E9-9F85-2D3A-135C67C65E8A}"/>
              </a:ext>
            </a:extLst>
          </p:cNvPr>
          <p:cNvSpPr txBox="1"/>
          <p:nvPr/>
        </p:nvSpPr>
        <p:spPr>
          <a:xfrm>
            <a:off x="1202662" y="3136613"/>
            <a:ext cx="4086225" cy="584775"/>
          </a:xfrm>
          <a:prstGeom prst="rect">
            <a:avLst/>
          </a:prstGeom>
          <a:noFill/>
        </p:spPr>
        <p:txBody>
          <a:bodyPr wrap="square">
            <a:spAutoFit/>
          </a:bodyPr>
          <a:lstStyle/>
          <a:p>
            <a:r>
              <a:rPr lang="en-US" sz="3200" dirty="0">
                <a:solidFill>
                  <a:schemeClr val="accent1"/>
                </a:solidFill>
                <a:latin typeface="Montserrat SemiBold" pitchFamily="2" charset="0"/>
              </a:rPr>
              <a:t>The Interface</a:t>
            </a:r>
          </a:p>
        </p:txBody>
      </p:sp>
      <p:pic>
        <p:nvPicPr>
          <p:cNvPr id="2" name="Picture 1">
            <a:extLst>
              <a:ext uri="{FF2B5EF4-FFF2-40B4-BE49-F238E27FC236}">
                <a16:creationId xmlns:a16="http://schemas.microsoft.com/office/drawing/2014/main" id="{1B2A2D6F-1165-AC50-01ED-9A62046151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762" y="960011"/>
            <a:ext cx="3310588" cy="5147528"/>
          </a:xfrm>
          <a:prstGeom prst="rect">
            <a:avLst/>
          </a:prstGeom>
        </p:spPr>
      </p:pic>
    </p:spTree>
    <p:extLst>
      <p:ext uri="{BB962C8B-B14F-4D97-AF65-F5344CB8AC3E}">
        <p14:creationId xmlns:p14="http://schemas.microsoft.com/office/powerpoint/2010/main" val="115707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138-3946-E3E5-E8B1-484C1446D08C}"/>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B937CEA8-7897-4DA5-5548-00A9A59EB48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4B03D62C-2056-5EA7-6731-5AC65D70D826}"/>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F83B93D-3E7D-AE71-2EFF-3FF686DCE18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A7CC9D6-448E-FE61-FFB3-D95EE110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74AA97A-E38C-2DBE-6357-09531FC5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C61A218-94D7-F2FF-F51B-F1D7444213B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5" name="Rectangle: Single Corner Rounded 4">
            <a:extLst>
              <a:ext uri="{FF2B5EF4-FFF2-40B4-BE49-F238E27FC236}">
                <a16:creationId xmlns:a16="http://schemas.microsoft.com/office/drawing/2014/main" id="{C680B0B9-4824-519F-90AA-EC0830A399C9}"/>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0464-E420-DE5C-6BAB-88306A2833CC}"/>
              </a:ext>
            </a:extLst>
          </p:cNvPr>
          <p:cNvSpPr txBox="1"/>
          <p:nvPr/>
        </p:nvSpPr>
        <p:spPr>
          <a:xfrm>
            <a:off x="912858" y="1680868"/>
            <a:ext cx="3954417" cy="900246"/>
          </a:xfrm>
          <a:prstGeom prst="rect">
            <a:avLst/>
          </a:prstGeom>
          <a:noFill/>
        </p:spPr>
        <p:txBody>
          <a:bodyPr wrap="square">
            <a:spAutoFit/>
          </a:bodyPr>
          <a:lstStyle/>
          <a:p>
            <a:r>
              <a:rPr lang="en-US" sz="1050" dirty="0">
                <a:solidFill>
                  <a:schemeClr val="tx1">
                    <a:lumMod val="75000"/>
                    <a:lumOff val="25000"/>
                  </a:schemeClr>
                </a:solidFill>
                <a:latin typeface="+mj-lt"/>
              </a:rPr>
              <a:t>I apologize, but I need to correct an inaccuracy in your question. Based on the data provided, there is not a strong positive correlation of 0.75 between water contamination and cholera cases. Let me provide an accurate analysis based on the available data:</a:t>
            </a:r>
          </a:p>
        </p:txBody>
      </p:sp>
      <p:grpSp>
        <p:nvGrpSpPr>
          <p:cNvPr id="58" name="Group 57">
            <a:extLst>
              <a:ext uri="{FF2B5EF4-FFF2-40B4-BE49-F238E27FC236}">
                <a16:creationId xmlns:a16="http://schemas.microsoft.com/office/drawing/2014/main" id="{76F6B7B4-AEF8-7328-5F39-4A40E7BAF0CF}"/>
              </a:ext>
            </a:extLst>
          </p:cNvPr>
          <p:cNvGrpSpPr/>
          <p:nvPr/>
        </p:nvGrpSpPr>
        <p:grpSpPr>
          <a:xfrm>
            <a:off x="1594666" y="2931599"/>
            <a:ext cx="10045364" cy="2909326"/>
            <a:chOff x="1594666" y="2931599"/>
            <a:chExt cx="10045364" cy="2909326"/>
          </a:xfrm>
        </p:grpSpPr>
        <p:grpSp>
          <p:nvGrpSpPr>
            <p:cNvPr id="39" name="Group 38">
              <a:extLst>
                <a:ext uri="{FF2B5EF4-FFF2-40B4-BE49-F238E27FC236}">
                  <a16:creationId xmlns:a16="http://schemas.microsoft.com/office/drawing/2014/main" id="{988EB0F8-3477-A90F-ECEA-139D037E9536}"/>
                </a:ext>
              </a:extLst>
            </p:cNvPr>
            <p:cNvGrpSpPr/>
            <p:nvPr/>
          </p:nvGrpSpPr>
          <p:grpSpPr>
            <a:xfrm>
              <a:off x="1594666" y="2931599"/>
              <a:ext cx="3162300" cy="2909326"/>
              <a:chOff x="1594666" y="3086100"/>
              <a:chExt cx="3162300" cy="2909326"/>
            </a:xfrm>
          </p:grpSpPr>
          <p:sp>
            <p:nvSpPr>
              <p:cNvPr id="13" name="Rectangle: Rounded Corners 12">
                <a:extLst>
                  <a:ext uri="{FF2B5EF4-FFF2-40B4-BE49-F238E27FC236}">
                    <a16:creationId xmlns:a16="http://schemas.microsoft.com/office/drawing/2014/main" id="{12D2EC92-12D1-FC24-82FC-364F7DB57BEA}"/>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5D8A1C-6EEE-F6B0-14D2-49A342E3A431}"/>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Correlation</a:t>
                </a:r>
              </a:p>
            </p:txBody>
          </p:sp>
          <p:sp>
            <p:nvSpPr>
              <p:cNvPr id="37" name="TextBox 36">
                <a:extLst>
                  <a:ext uri="{FF2B5EF4-FFF2-40B4-BE49-F238E27FC236}">
                    <a16:creationId xmlns:a16="http://schemas.microsoft.com/office/drawing/2014/main" id="{B0AE0340-2ADA-79E9-39AF-5C941CE17AB6}"/>
                  </a:ext>
                </a:extLst>
              </p:cNvPr>
              <p:cNvSpPr txBox="1"/>
              <p:nvPr/>
            </p:nvSpPr>
            <p:spPr>
              <a:xfrm>
                <a:off x="1804216" y="3844976"/>
                <a:ext cx="2743200" cy="1333250"/>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The Spearman correlation between "Contaminant Level (ppm)" and "Cholera Cases per 100,000 people" is 0.0277, which indicates a very weak positive correlation.</a:t>
                </a:r>
              </a:p>
            </p:txBody>
          </p:sp>
          <p:sp>
            <p:nvSpPr>
              <p:cNvPr id="59" name="TextBox 58">
                <a:extLst>
                  <a:ext uri="{FF2B5EF4-FFF2-40B4-BE49-F238E27FC236}">
                    <a16:creationId xmlns:a16="http://schemas.microsoft.com/office/drawing/2014/main" id="{817AE30D-C29A-3799-DEB1-2C5AAFCA7A74}"/>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0" name="Group 49">
              <a:extLst>
                <a:ext uri="{FF2B5EF4-FFF2-40B4-BE49-F238E27FC236}">
                  <a16:creationId xmlns:a16="http://schemas.microsoft.com/office/drawing/2014/main" id="{E97128FF-A08E-8BBD-B166-F22DA4F0DFFF}"/>
                </a:ext>
              </a:extLst>
            </p:cNvPr>
            <p:cNvGrpSpPr/>
            <p:nvPr/>
          </p:nvGrpSpPr>
          <p:grpSpPr>
            <a:xfrm>
              <a:off x="5036198" y="2931599"/>
              <a:ext cx="3162300" cy="2909326"/>
              <a:chOff x="1594666" y="3086100"/>
              <a:chExt cx="3162300" cy="2909326"/>
            </a:xfrm>
          </p:grpSpPr>
          <p:sp>
            <p:nvSpPr>
              <p:cNvPr id="51" name="Rectangle: Rounded Corners 50">
                <a:extLst>
                  <a:ext uri="{FF2B5EF4-FFF2-40B4-BE49-F238E27FC236}">
                    <a16:creationId xmlns:a16="http://schemas.microsoft.com/office/drawing/2014/main" id="{3A5EC458-950F-1C39-9015-AC8EA2E00979}"/>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41A6D5E-66A6-DB01-FFEE-E2C6F80E69A4}"/>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Feature Importance</a:t>
                </a:r>
              </a:p>
            </p:txBody>
          </p:sp>
          <p:sp>
            <p:nvSpPr>
              <p:cNvPr id="53" name="TextBox 52">
                <a:extLst>
                  <a:ext uri="{FF2B5EF4-FFF2-40B4-BE49-F238E27FC236}">
                    <a16:creationId xmlns:a16="http://schemas.microsoft.com/office/drawing/2014/main" id="{F99D87CE-DECF-976F-1960-58319539CCE8}"/>
                  </a:ext>
                </a:extLst>
              </p:cNvPr>
              <p:cNvSpPr txBox="1"/>
              <p:nvPr/>
            </p:nvSpPr>
            <p:spPr>
              <a:xfrm>
                <a:off x="1804216" y="3844976"/>
                <a:ext cx="2743200" cy="1333250"/>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In the feature importance rankings, "Contaminant Level (ppm)" is ranked 18th out of 40 features, with an average importance score of 0.027 across different models.</a:t>
                </a:r>
              </a:p>
            </p:txBody>
          </p:sp>
          <p:sp>
            <p:nvSpPr>
              <p:cNvPr id="60" name="TextBox 59">
                <a:extLst>
                  <a:ext uri="{FF2B5EF4-FFF2-40B4-BE49-F238E27FC236}">
                    <a16:creationId xmlns:a16="http://schemas.microsoft.com/office/drawing/2014/main" id="{7A391C59-45C3-6CE1-99D7-9DF260D853CC}"/>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62D67DA5-C58C-5DA1-43BD-F2F4B2807770}"/>
                </a:ext>
              </a:extLst>
            </p:cNvPr>
            <p:cNvGrpSpPr/>
            <p:nvPr/>
          </p:nvGrpSpPr>
          <p:grpSpPr>
            <a:xfrm>
              <a:off x="8477730" y="2931599"/>
              <a:ext cx="3162300" cy="2909326"/>
              <a:chOff x="1594666" y="3086100"/>
              <a:chExt cx="3162300" cy="2909326"/>
            </a:xfrm>
          </p:grpSpPr>
          <p:sp>
            <p:nvSpPr>
              <p:cNvPr id="55" name="Rectangle: Rounded Corners 54">
                <a:extLst>
                  <a:ext uri="{FF2B5EF4-FFF2-40B4-BE49-F238E27FC236}">
                    <a16:creationId xmlns:a16="http://schemas.microsoft.com/office/drawing/2014/main" id="{58041CD2-A78F-75D2-33AC-F4977499BC2C}"/>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37F705F-2FDB-2FDA-C4FD-12418ED754CF}"/>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Linear Regression</a:t>
                </a:r>
              </a:p>
            </p:txBody>
          </p:sp>
          <p:sp>
            <p:nvSpPr>
              <p:cNvPr id="57" name="TextBox 56">
                <a:extLst>
                  <a:ext uri="{FF2B5EF4-FFF2-40B4-BE49-F238E27FC236}">
                    <a16:creationId xmlns:a16="http://schemas.microsoft.com/office/drawing/2014/main" id="{49AC681E-163A-B087-3DE8-0EB3DBA17890}"/>
                  </a:ext>
                </a:extLst>
              </p:cNvPr>
              <p:cNvSpPr txBox="1"/>
              <p:nvPr/>
            </p:nvSpPr>
            <p:spPr>
              <a:xfrm>
                <a:off x="1804216" y="3844976"/>
                <a:ext cx="2743200" cy="1587166"/>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The coefficient for Contaminant Level in the linear regression model is 0.3753, with a p-value of 0.155. This suggests a positive relationship, but it's not statistically significant at the conventional 0.05 level.</a:t>
                </a:r>
              </a:p>
            </p:txBody>
          </p:sp>
          <p:sp>
            <p:nvSpPr>
              <p:cNvPr id="61" name="TextBox 60">
                <a:extLst>
                  <a:ext uri="{FF2B5EF4-FFF2-40B4-BE49-F238E27FC236}">
                    <a16:creationId xmlns:a16="http://schemas.microsoft.com/office/drawing/2014/main" id="{FCD62B85-D960-325F-6068-2B71ACD9B9F2}"/>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sp>
        <p:nvSpPr>
          <p:cNvPr id="62" name="TextBox 61">
            <a:extLst>
              <a:ext uri="{FF2B5EF4-FFF2-40B4-BE49-F238E27FC236}">
                <a16:creationId xmlns:a16="http://schemas.microsoft.com/office/drawing/2014/main" id="{0EBF39A2-7B54-13ED-20BD-2D6E29D6852F}"/>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a:t>
            </a:r>
          </a:p>
        </p:txBody>
      </p:sp>
    </p:spTree>
    <p:extLst>
      <p:ext uri="{BB962C8B-B14F-4D97-AF65-F5344CB8AC3E}">
        <p14:creationId xmlns:p14="http://schemas.microsoft.com/office/powerpoint/2010/main" val="2916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E41E-22C6-405D-F98A-8CC0AECEAA5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DBCB4D1-42A1-7513-9DB3-67016C27517F}"/>
              </a:ext>
            </a:extLst>
          </p:cNvPr>
          <p:cNvSpPr/>
          <p:nvPr/>
        </p:nvSpPr>
        <p:spPr>
          <a:xfrm>
            <a:off x="6534150" y="666750"/>
            <a:ext cx="4800600" cy="5524500"/>
          </a:xfrm>
          <a:prstGeom prst="roundRect">
            <a:avLst>
              <a:gd name="adj" fmla="val 33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6835A4-C32F-FA9E-7AFC-C60A4CB494E4}"/>
              </a:ext>
            </a:extLst>
          </p:cNvPr>
          <p:cNvSpPr txBox="1"/>
          <p:nvPr/>
        </p:nvSpPr>
        <p:spPr>
          <a:xfrm>
            <a:off x="1276350" y="1171301"/>
            <a:ext cx="4086225" cy="954107"/>
          </a:xfrm>
          <a:prstGeom prst="rect">
            <a:avLst/>
          </a:prstGeom>
          <a:noFill/>
        </p:spPr>
        <p:txBody>
          <a:bodyPr wrap="square">
            <a:spAutoFit/>
          </a:bodyPr>
          <a:lstStyle/>
          <a:p>
            <a:r>
              <a:rPr lang="en-US" sz="2800" dirty="0">
                <a:solidFill>
                  <a:schemeClr val="accent1"/>
                </a:solidFill>
                <a:latin typeface="Montserrat SemiBold" pitchFamily="2" charset="0"/>
              </a:rPr>
              <a:t>Table of </a:t>
            </a:r>
          </a:p>
          <a:p>
            <a:r>
              <a:rPr lang="en-US" sz="2800" dirty="0">
                <a:solidFill>
                  <a:schemeClr val="accent1"/>
                </a:solidFill>
                <a:latin typeface="Montserrat SemiBold" pitchFamily="2" charset="0"/>
              </a:rPr>
              <a:t>Contents</a:t>
            </a:r>
          </a:p>
        </p:txBody>
      </p:sp>
      <p:grpSp>
        <p:nvGrpSpPr>
          <p:cNvPr id="104" name="Group 103">
            <a:extLst>
              <a:ext uri="{FF2B5EF4-FFF2-40B4-BE49-F238E27FC236}">
                <a16:creationId xmlns:a16="http://schemas.microsoft.com/office/drawing/2014/main" id="{83ACCF52-1527-B3D6-94CE-794BDC9BF4A4}"/>
              </a:ext>
            </a:extLst>
          </p:cNvPr>
          <p:cNvGrpSpPr/>
          <p:nvPr/>
        </p:nvGrpSpPr>
        <p:grpSpPr>
          <a:xfrm>
            <a:off x="7277100" y="836647"/>
            <a:ext cx="4057650" cy="5200096"/>
            <a:chOff x="7277100" y="836647"/>
            <a:chExt cx="4057650" cy="5200096"/>
          </a:xfrm>
        </p:grpSpPr>
        <p:grpSp>
          <p:nvGrpSpPr>
            <p:cNvPr id="30" name="Group 29">
              <a:extLst>
                <a:ext uri="{FF2B5EF4-FFF2-40B4-BE49-F238E27FC236}">
                  <a16:creationId xmlns:a16="http://schemas.microsoft.com/office/drawing/2014/main" id="{213E91DF-FAAF-6615-8E81-AD8C423BAA10}"/>
                </a:ext>
              </a:extLst>
            </p:cNvPr>
            <p:cNvGrpSpPr/>
            <p:nvPr/>
          </p:nvGrpSpPr>
          <p:grpSpPr>
            <a:xfrm>
              <a:off x="7378700" y="836647"/>
              <a:ext cx="3117215" cy="276999"/>
              <a:chOff x="6655435" y="1054596"/>
              <a:chExt cx="3117215" cy="276999"/>
            </a:xfrm>
          </p:grpSpPr>
          <p:sp>
            <p:nvSpPr>
              <p:cNvPr id="23" name="TextBox 22">
                <a:extLst>
                  <a:ext uri="{FF2B5EF4-FFF2-40B4-BE49-F238E27FC236}">
                    <a16:creationId xmlns:a16="http://schemas.microsoft.com/office/drawing/2014/main" id="{4DACAE4F-B22A-5748-BA46-120E01857EE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Big Picture</a:t>
                </a:r>
              </a:p>
            </p:txBody>
          </p:sp>
          <p:sp>
            <p:nvSpPr>
              <p:cNvPr id="28" name="TextBox 27">
                <a:extLst>
                  <a:ext uri="{FF2B5EF4-FFF2-40B4-BE49-F238E27FC236}">
                    <a16:creationId xmlns:a16="http://schemas.microsoft.com/office/drawing/2014/main" id="{9B1B66EF-EC3B-0BD9-C047-7E89400476A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01.</a:t>
                </a:r>
              </a:p>
            </p:txBody>
          </p:sp>
        </p:grpSp>
        <p:grpSp>
          <p:nvGrpSpPr>
            <p:cNvPr id="31" name="Group 30">
              <a:extLst>
                <a:ext uri="{FF2B5EF4-FFF2-40B4-BE49-F238E27FC236}">
                  <a16:creationId xmlns:a16="http://schemas.microsoft.com/office/drawing/2014/main" id="{8506A925-4C38-E8DB-8A75-E410C1E76E12}"/>
                </a:ext>
              </a:extLst>
            </p:cNvPr>
            <p:cNvGrpSpPr/>
            <p:nvPr/>
          </p:nvGrpSpPr>
          <p:grpSpPr>
            <a:xfrm>
              <a:off x="7378700" y="1149369"/>
              <a:ext cx="3117215" cy="276999"/>
              <a:chOff x="6655435" y="1054596"/>
              <a:chExt cx="3117215" cy="276999"/>
            </a:xfrm>
          </p:grpSpPr>
          <p:sp>
            <p:nvSpPr>
              <p:cNvPr id="32" name="TextBox 31">
                <a:extLst>
                  <a:ext uri="{FF2B5EF4-FFF2-40B4-BE49-F238E27FC236}">
                    <a16:creationId xmlns:a16="http://schemas.microsoft.com/office/drawing/2014/main" id="{80406ECA-B46E-C5F4-C245-8D5469CDD68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Introduction</a:t>
                </a:r>
              </a:p>
            </p:txBody>
          </p:sp>
          <p:sp>
            <p:nvSpPr>
              <p:cNvPr id="33" name="TextBox 32">
                <a:extLst>
                  <a:ext uri="{FF2B5EF4-FFF2-40B4-BE49-F238E27FC236}">
                    <a16:creationId xmlns:a16="http://schemas.microsoft.com/office/drawing/2014/main" id="{B067FC35-4E20-2583-C21E-2BE4E1B0A8F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02.</a:t>
                </a:r>
              </a:p>
            </p:txBody>
          </p:sp>
        </p:grpSp>
        <p:grpSp>
          <p:nvGrpSpPr>
            <p:cNvPr id="34" name="Group 33">
              <a:extLst>
                <a:ext uri="{FF2B5EF4-FFF2-40B4-BE49-F238E27FC236}">
                  <a16:creationId xmlns:a16="http://schemas.microsoft.com/office/drawing/2014/main" id="{57613E80-9DE9-2D43-B342-9717E32A193D}"/>
                </a:ext>
              </a:extLst>
            </p:cNvPr>
            <p:cNvGrpSpPr/>
            <p:nvPr/>
          </p:nvGrpSpPr>
          <p:grpSpPr>
            <a:xfrm>
              <a:off x="7378700" y="1462091"/>
              <a:ext cx="3117215" cy="276999"/>
              <a:chOff x="6655435" y="1054596"/>
              <a:chExt cx="3117215" cy="276999"/>
            </a:xfrm>
          </p:grpSpPr>
          <p:sp>
            <p:nvSpPr>
              <p:cNvPr id="35" name="TextBox 34">
                <a:extLst>
                  <a:ext uri="{FF2B5EF4-FFF2-40B4-BE49-F238E27FC236}">
                    <a16:creationId xmlns:a16="http://schemas.microsoft.com/office/drawing/2014/main" id="{4470D3B9-B81B-8014-6120-0475041F00F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Research Question</a:t>
                </a:r>
              </a:p>
            </p:txBody>
          </p:sp>
          <p:sp>
            <p:nvSpPr>
              <p:cNvPr id="36" name="TextBox 35">
                <a:extLst>
                  <a:ext uri="{FF2B5EF4-FFF2-40B4-BE49-F238E27FC236}">
                    <a16:creationId xmlns:a16="http://schemas.microsoft.com/office/drawing/2014/main" id="{E81E393A-1B2A-4A5A-80D7-E7DB5253E9D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03.</a:t>
                </a:r>
              </a:p>
            </p:txBody>
          </p:sp>
        </p:grpSp>
        <p:grpSp>
          <p:nvGrpSpPr>
            <p:cNvPr id="37" name="Group 36">
              <a:extLst>
                <a:ext uri="{FF2B5EF4-FFF2-40B4-BE49-F238E27FC236}">
                  <a16:creationId xmlns:a16="http://schemas.microsoft.com/office/drawing/2014/main" id="{6261EF10-12DC-E5DD-A9C0-A13ECE5CA7DE}"/>
                </a:ext>
              </a:extLst>
            </p:cNvPr>
            <p:cNvGrpSpPr/>
            <p:nvPr/>
          </p:nvGrpSpPr>
          <p:grpSpPr>
            <a:xfrm>
              <a:off x="7378700" y="1774813"/>
              <a:ext cx="3117215" cy="597039"/>
              <a:chOff x="6655435" y="1054596"/>
              <a:chExt cx="3117215" cy="597039"/>
            </a:xfrm>
          </p:grpSpPr>
          <p:sp>
            <p:nvSpPr>
              <p:cNvPr id="38" name="TextBox 37">
                <a:extLst>
                  <a:ext uri="{FF2B5EF4-FFF2-40B4-BE49-F238E27FC236}">
                    <a16:creationId xmlns:a16="http://schemas.microsoft.com/office/drawing/2014/main" id="{65A81596-D48A-1BD3-1D16-DF7F85CD0EF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Dataset </a:t>
                </a:r>
              </a:p>
            </p:txBody>
          </p:sp>
          <p:sp>
            <p:nvSpPr>
              <p:cNvPr id="39" name="TextBox 38">
                <a:extLst>
                  <a:ext uri="{FF2B5EF4-FFF2-40B4-BE49-F238E27FC236}">
                    <a16:creationId xmlns:a16="http://schemas.microsoft.com/office/drawing/2014/main" id="{1615189E-A68B-40F9-DA30-1944A5E8434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04.</a:t>
                </a:r>
              </a:p>
            </p:txBody>
          </p:sp>
          <p:sp>
            <p:nvSpPr>
              <p:cNvPr id="40" name="TextBox 39">
                <a:extLst>
                  <a:ext uri="{FF2B5EF4-FFF2-40B4-BE49-F238E27FC236}">
                    <a16:creationId xmlns:a16="http://schemas.microsoft.com/office/drawing/2014/main" id="{B2273B20-FB75-CE0C-24E7-8A44D32DEBA9}"/>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Description</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Preprocessing </a:t>
                </a:r>
              </a:p>
            </p:txBody>
          </p:sp>
        </p:grpSp>
        <p:grpSp>
          <p:nvGrpSpPr>
            <p:cNvPr id="41" name="Group 40">
              <a:extLst>
                <a:ext uri="{FF2B5EF4-FFF2-40B4-BE49-F238E27FC236}">
                  <a16:creationId xmlns:a16="http://schemas.microsoft.com/office/drawing/2014/main" id="{B777FF71-F080-0233-2C16-B9A2E4A0CEE6}"/>
                </a:ext>
              </a:extLst>
            </p:cNvPr>
            <p:cNvGrpSpPr/>
            <p:nvPr/>
          </p:nvGrpSpPr>
          <p:grpSpPr>
            <a:xfrm>
              <a:off x="7378700" y="2422964"/>
              <a:ext cx="3117215" cy="597039"/>
              <a:chOff x="6655435" y="1054596"/>
              <a:chExt cx="3117215" cy="597039"/>
            </a:xfrm>
          </p:grpSpPr>
          <p:sp>
            <p:nvSpPr>
              <p:cNvPr id="42" name="TextBox 41">
                <a:extLst>
                  <a:ext uri="{FF2B5EF4-FFF2-40B4-BE49-F238E27FC236}">
                    <a16:creationId xmlns:a16="http://schemas.microsoft.com/office/drawing/2014/main" id="{FF94B043-F6F1-753D-AF8D-E17C8F815543}"/>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Methodology</a:t>
                </a:r>
              </a:p>
            </p:txBody>
          </p:sp>
          <p:sp>
            <p:nvSpPr>
              <p:cNvPr id="43" name="TextBox 42">
                <a:extLst>
                  <a:ext uri="{FF2B5EF4-FFF2-40B4-BE49-F238E27FC236}">
                    <a16:creationId xmlns:a16="http://schemas.microsoft.com/office/drawing/2014/main" id="{BAB8BD2A-50A9-EE89-18FB-2D31B706C70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05.</a:t>
                </a:r>
              </a:p>
            </p:txBody>
          </p:sp>
          <p:sp>
            <p:nvSpPr>
              <p:cNvPr id="44" name="TextBox 43">
                <a:extLst>
                  <a:ext uri="{FF2B5EF4-FFF2-40B4-BE49-F238E27FC236}">
                    <a16:creationId xmlns:a16="http://schemas.microsoft.com/office/drawing/2014/main" id="{9F62B213-6A2F-FEB1-0B61-DC9F863EAAE2}"/>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Knowledge base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LLM framework</a:t>
                </a:r>
              </a:p>
            </p:txBody>
          </p:sp>
        </p:grpSp>
        <p:grpSp>
          <p:nvGrpSpPr>
            <p:cNvPr id="45" name="Group 44">
              <a:extLst>
                <a:ext uri="{FF2B5EF4-FFF2-40B4-BE49-F238E27FC236}">
                  <a16:creationId xmlns:a16="http://schemas.microsoft.com/office/drawing/2014/main" id="{451055BD-164F-DED2-85C7-BD10108BED72}"/>
                </a:ext>
              </a:extLst>
            </p:cNvPr>
            <p:cNvGrpSpPr/>
            <p:nvPr/>
          </p:nvGrpSpPr>
          <p:grpSpPr>
            <a:xfrm>
              <a:off x="7378700" y="3071115"/>
              <a:ext cx="3618593" cy="276999"/>
              <a:chOff x="6655435" y="1054596"/>
              <a:chExt cx="3618593" cy="276999"/>
            </a:xfrm>
          </p:grpSpPr>
          <p:sp>
            <p:nvSpPr>
              <p:cNvPr id="46" name="TextBox 45">
                <a:extLst>
                  <a:ext uri="{FF2B5EF4-FFF2-40B4-BE49-F238E27FC236}">
                    <a16:creationId xmlns:a16="http://schemas.microsoft.com/office/drawing/2014/main" id="{54ED5B7E-CDAB-371F-B5C0-F4AD159063E8}"/>
                  </a:ext>
                </a:extLst>
              </p:cNvPr>
              <p:cNvSpPr txBox="1"/>
              <p:nvPr/>
            </p:nvSpPr>
            <p:spPr>
              <a:xfrm>
                <a:off x="7204075" y="1054596"/>
                <a:ext cx="3069953" cy="276999"/>
              </a:xfrm>
              <a:prstGeom prst="rect">
                <a:avLst/>
              </a:prstGeom>
              <a:noFill/>
            </p:spPr>
            <p:txBody>
              <a:bodyPr wrap="square">
                <a:spAutoFit/>
              </a:bodyPr>
              <a:lstStyle/>
              <a:p>
                <a:r>
                  <a:rPr lang="en-US" sz="1200" b="1" dirty="0" err="1">
                    <a:solidFill>
                      <a:schemeClr val="tx1">
                        <a:lumMod val="75000"/>
                        <a:lumOff val="25000"/>
                      </a:schemeClr>
                    </a:solidFill>
                  </a:rPr>
                  <a:t>Langchain</a:t>
                </a:r>
                <a:r>
                  <a:rPr lang="en-US" sz="1200" b="1" dirty="0">
                    <a:solidFill>
                      <a:schemeClr val="tx1">
                        <a:lumMod val="75000"/>
                        <a:lumOff val="25000"/>
                      </a:schemeClr>
                    </a:solidFill>
                  </a:rPr>
                  <a:t> + </a:t>
                </a:r>
                <a:r>
                  <a:rPr lang="en-US" sz="1200" b="1" dirty="0" err="1">
                    <a:solidFill>
                      <a:schemeClr val="tx1">
                        <a:lumMod val="75000"/>
                        <a:lumOff val="25000"/>
                      </a:schemeClr>
                    </a:solidFill>
                  </a:rPr>
                  <a:t>Langraph</a:t>
                </a:r>
                <a:r>
                  <a:rPr lang="en-US" sz="1200" b="1" dirty="0">
                    <a:solidFill>
                      <a:schemeClr val="tx1">
                        <a:lumMod val="75000"/>
                        <a:lumOff val="25000"/>
                      </a:schemeClr>
                    </a:solidFill>
                  </a:rPr>
                  <a:t> Integration</a:t>
                </a:r>
              </a:p>
            </p:txBody>
          </p:sp>
          <p:sp>
            <p:nvSpPr>
              <p:cNvPr id="47" name="TextBox 46">
                <a:extLst>
                  <a:ext uri="{FF2B5EF4-FFF2-40B4-BE49-F238E27FC236}">
                    <a16:creationId xmlns:a16="http://schemas.microsoft.com/office/drawing/2014/main" id="{5F6D093D-725C-9342-852B-293CC0E41B73}"/>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06.</a:t>
                </a:r>
              </a:p>
            </p:txBody>
          </p:sp>
        </p:grpSp>
        <p:grpSp>
          <p:nvGrpSpPr>
            <p:cNvPr id="48" name="Group 47">
              <a:extLst>
                <a:ext uri="{FF2B5EF4-FFF2-40B4-BE49-F238E27FC236}">
                  <a16:creationId xmlns:a16="http://schemas.microsoft.com/office/drawing/2014/main" id="{0E083D0B-B3FC-E7B9-9774-CCA01276ADB7}"/>
                </a:ext>
              </a:extLst>
            </p:cNvPr>
            <p:cNvGrpSpPr/>
            <p:nvPr/>
          </p:nvGrpSpPr>
          <p:grpSpPr>
            <a:xfrm>
              <a:off x="7378700" y="3383837"/>
              <a:ext cx="3117215" cy="261610"/>
              <a:chOff x="6655435" y="1054596"/>
              <a:chExt cx="3117215" cy="261610"/>
            </a:xfrm>
          </p:grpSpPr>
          <p:sp>
            <p:nvSpPr>
              <p:cNvPr id="49" name="TextBox 48">
                <a:extLst>
                  <a:ext uri="{FF2B5EF4-FFF2-40B4-BE49-F238E27FC236}">
                    <a16:creationId xmlns:a16="http://schemas.microsoft.com/office/drawing/2014/main" id="{A7D3149D-E249-9FC8-03DA-E1B43C0A4712}"/>
                  </a:ext>
                </a:extLst>
              </p:cNvPr>
              <p:cNvSpPr txBox="1"/>
              <p:nvPr/>
            </p:nvSpPr>
            <p:spPr>
              <a:xfrm>
                <a:off x="7204075" y="1054596"/>
                <a:ext cx="2568575" cy="261610"/>
              </a:xfrm>
              <a:prstGeom prst="rect">
                <a:avLst/>
              </a:prstGeom>
              <a:noFill/>
            </p:spPr>
            <p:txBody>
              <a:bodyPr wrap="square">
                <a:spAutoFit/>
              </a:bodyPr>
              <a:lstStyle/>
              <a:p>
                <a:r>
                  <a:rPr lang="en-US" sz="1050" b="1" dirty="0" err="1">
                    <a:solidFill>
                      <a:schemeClr val="tx1">
                        <a:lumMod val="75000"/>
                        <a:lumOff val="25000"/>
                      </a:schemeClr>
                    </a:solidFill>
                  </a:rPr>
                  <a:t>Streamlit</a:t>
                </a:r>
                <a:r>
                  <a:rPr lang="en-US" sz="1050" b="1" dirty="0">
                    <a:solidFill>
                      <a:schemeClr val="tx1">
                        <a:lumMod val="75000"/>
                        <a:lumOff val="25000"/>
                      </a:schemeClr>
                    </a:solidFill>
                  </a:rPr>
                  <a:t> UI</a:t>
                </a:r>
              </a:p>
            </p:txBody>
          </p:sp>
          <p:sp>
            <p:nvSpPr>
              <p:cNvPr id="50" name="TextBox 49">
                <a:extLst>
                  <a:ext uri="{FF2B5EF4-FFF2-40B4-BE49-F238E27FC236}">
                    <a16:creationId xmlns:a16="http://schemas.microsoft.com/office/drawing/2014/main" id="{CD860DFC-867D-78EF-3D2B-8024DDF2D11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07.</a:t>
                </a:r>
              </a:p>
            </p:txBody>
          </p:sp>
        </p:grpSp>
        <p:grpSp>
          <p:nvGrpSpPr>
            <p:cNvPr id="54" name="Group 53">
              <a:extLst>
                <a:ext uri="{FF2B5EF4-FFF2-40B4-BE49-F238E27FC236}">
                  <a16:creationId xmlns:a16="http://schemas.microsoft.com/office/drawing/2014/main" id="{3FE8C8B5-82F1-DD5F-79C0-AE574BF6410E}"/>
                </a:ext>
              </a:extLst>
            </p:cNvPr>
            <p:cNvGrpSpPr/>
            <p:nvPr/>
          </p:nvGrpSpPr>
          <p:grpSpPr>
            <a:xfrm>
              <a:off x="7378700" y="3696559"/>
              <a:ext cx="3117215" cy="761186"/>
              <a:chOff x="6655435" y="1054596"/>
              <a:chExt cx="3117215" cy="761186"/>
            </a:xfrm>
          </p:grpSpPr>
          <p:sp>
            <p:nvSpPr>
              <p:cNvPr id="55" name="TextBox 54">
                <a:extLst>
                  <a:ext uri="{FF2B5EF4-FFF2-40B4-BE49-F238E27FC236}">
                    <a16:creationId xmlns:a16="http://schemas.microsoft.com/office/drawing/2014/main" id="{D38DA96D-021E-460D-7F1E-3F83EB31770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Results</a:t>
                </a:r>
              </a:p>
            </p:txBody>
          </p:sp>
          <p:sp>
            <p:nvSpPr>
              <p:cNvPr id="56" name="TextBox 55">
                <a:extLst>
                  <a:ext uri="{FF2B5EF4-FFF2-40B4-BE49-F238E27FC236}">
                    <a16:creationId xmlns:a16="http://schemas.microsoft.com/office/drawing/2014/main" id="{00D8EFCB-7754-20AB-472E-F22903F46B06}"/>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08.</a:t>
                </a:r>
              </a:p>
            </p:txBody>
          </p:sp>
          <p:sp>
            <p:nvSpPr>
              <p:cNvPr id="57" name="TextBox 56">
                <a:extLst>
                  <a:ext uri="{FF2B5EF4-FFF2-40B4-BE49-F238E27FC236}">
                    <a16:creationId xmlns:a16="http://schemas.microsoft.com/office/drawing/2014/main" id="{F6C4F19F-C060-030B-F3F5-030B47BE94A2}"/>
                  </a:ext>
                </a:extLst>
              </p:cNvPr>
              <p:cNvSpPr txBox="1"/>
              <p:nvPr/>
            </p:nvSpPr>
            <p:spPr>
              <a:xfrm>
                <a:off x="7204075" y="1256655"/>
                <a:ext cx="2568575" cy="559127"/>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Evaluation – Model Performance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Feature Importance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Model Performance</a:t>
                </a:r>
              </a:p>
            </p:txBody>
          </p:sp>
        </p:grpSp>
        <p:grpSp>
          <p:nvGrpSpPr>
            <p:cNvPr id="58" name="Group 57">
              <a:extLst>
                <a:ext uri="{FF2B5EF4-FFF2-40B4-BE49-F238E27FC236}">
                  <a16:creationId xmlns:a16="http://schemas.microsoft.com/office/drawing/2014/main" id="{E10C7739-9822-6DE8-2308-92D45F460877}"/>
                </a:ext>
              </a:extLst>
            </p:cNvPr>
            <p:cNvGrpSpPr/>
            <p:nvPr/>
          </p:nvGrpSpPr>
          <p:grpSpPr>
            <a:xfrm>
              <a:off x="7378700" y="4508857"/>
              <a:ext cx="3117215" cy="276999"/>
              <a:chOff x="6655435" y="1054596"/>
              <a:chExt cx="3117215" cy="276999"/>
            </a:xfrm>
          </p:grpSpPr>
          <p:sp>
            <p:nvSpPr>
              <p:cNvPr id="59" name="TextBox 58">
                <a:extLst>
                  <a:ext uri="{FF2B5EF4-FFF2-40B4-BE49-F238E27FC236}">
                    <a16:creationId xmlns:a16="http://schemas.microsoft.com/office/drawing/2014/main" id="{08DEF99F-DC1C-6D74-3CA6-38540BADE1AF}"/>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Example – User query</a:t>
                </a:r>
              </a:p>
            </p:txBody>
          </p:sp>
          <p:sp>
            <p:nvSpPr>
              <p:cNvPr id="60" name="TextBox 59">
                <a:extLst>
                  <a:ext uri="{FF2B5EF4-FFF2-40B4-BE49-F238E27FC236}">
                    <a16:creationId xmlns:a16="http://schemas.microsoft.com/office/drawing/2014/main" id="{56F0ED22-5806-4B15-60AA-77900492157F}"/>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09.</a:t>
                </a:r>
              </a:p>
            </p:txBody>
          </p:sp>
        </p:grpSp>
        <p:grpSp>
          <p:nvGrpSpPr>
            <p:cNvPr id="61" name="Group 60">
              <a:extLst>
                <a:ext uri="{FF2B5EF4-FFF2-40B4-BE49-F238E27FC236}">
                  <a16:creationId xmlns:a16="http://schemas.microsoft.com/office/drawing/2014/main" id="{3CFBD137-FB46-AA15-9170-8F74D81A564D}"/>
                </a:ext>
              </a:extLst>
            </p:cNvPr>
            <p:cNvGrpSpPr/>
            <p:nvPr/>
          </p:nvGrpSpPr>
          <p:grpSpPr>
            <a:xfrm>
              <a:off x="7378700" y="4821579"/>
              <a:ext cx="3117215" cy="276999"/>
              <a:chOff x="6655435" y="1054596"/>
              <a:chExt cx="3117215" cy="276999"/>
            </a:xfrm>
          </p:grpSpPr>
          <p:sp>
            <p:nvSpPr>
              <p:cNvPr id="62" name="TextBox 61">
                <a:extLst>
                  <a:ext uri="{FF2B5EF4-FFF2-40B4-BE49-F238E27FC236}">
                    <a16:creationId xmlns:a16="http://schemas.microsoft.com/office/drawing/2014/main" id="{77A5E0DF-8998-A291-B203-D9C0494AB067}"/>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Interface</a:t>
                </a:r>
              </a:p>
            </p:txBody>
          </p:sp>
          <p:sp>
            <p:nvSpPr>
              <p:cNvPr id="63" name="TextBox 62">
                <a:extLst>
                  <a:ext uri="{FF2B5EF4-FFF2-40B4-BE49-F238E27FC236}">
                    <a16:creationId xmlns:a16="http://schemas.microsoft.com/office/drawing/2014/main" id="{32060880-820E-4710-E068-9307F26CC0A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10.</a:t>
                </a:r>
              </a:p>
            </p:txBody>
          </p:sp>
        </p:grpSp>
        <p:grpSp>
          <p:nvGrpSpPr>
            <p:cNvPr id="64" name="Group 63">
              <a:extLst>
                <a:ext uri="{FF2B5EF4-FFF2-40B4-BE49-F238E27FC236}">
                  <a16:creationId xmlns:a16="http://schemas.microsoft.com/office/drawing/2014/main" id="{5933951C-C444-CBA4-381C-5897299B1255}"/>
                </a:ext>
              </a:extLst>
            </p:cNvPr>
            <p:cNvGrpSpPr/>
            <p:nvPr/>
          </p:nvGrpSpPr>
          <p:grpSpPr>
            <a:xfrm>
              <a:off x="7378700" y="5134301"/>
              <a:ext cx="3117215" cy="276999"/>
              <a:chOff x="6655435" y="1054596"/>
              <a:chExt cx="3117215" cy="276999"/>
            </a:xfrm>
          </p:grpSpPr>
          <p:sp>
            <p:nvSpPr>
              <p:cNvPr id="65" name="TextBox 64">
                <a:extLst>
                  <a:ext uri="{FF2B5EF4-FFF2-40B4-BE49-F238E27FC236}">
                    <a16:creationId xmlns:a16="http://schemas.microsoft.com/office/drawing/2014/main" id="{1DE31FAE-3D0D-3A1C-7653-CE167C40195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Sample Agent response</a:t>
                </a:r>
              </a:p>
            </p:txBody>
          </p:sp>
          <p:sp>
            <p:nvSpPr>
              <p:cNvPr id="66" name="TextBox 65">
                <a:extLst>
                  <a:ext uri="{FF2B5EF4-FFF2-40B4-BE49-F238E27FC236}">
                    <a16:creationId xmlns:a16="http://schemas.microsoft.com/office/drawing/2014/main" id="{E16E4300-36D9-820F-8616-344285270BF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11.</a:t>
                </a:r>
              </a:p>
            </p:txBody>
          </p:sp>
        </p:grpSp>
        <p:grpSp>
          <p:nvGrpSpPr>
            <p:cNvPr id="67" name="Group 66">
              <a:extLst>
                <a:ext uri="{FF2B5EF4-FFF2-40B4-BE49-F238E27FC236}">
                  <a16:creationId xmlns:a16="http://schemas.microsoft.com/office/drawing/2014/main" id="{77D50ABB-F2F8-CDEE-0F6D-1D42B81B2D33}"/>
                </a:ext>
              </a:extLst>
            </p:cNvPr>
            <p:cNvGrpSpPr/>
            <p:nvPr/>
          </p:nvGrpSpPr>
          <p:grpSpPr>
            <a:xfrm>
              <a:off x="7378700" y="5447023"/>
              <a:ext cx="3117215" cy="276999"/>
              <a:chOff x="6655435" y="1054596"/>
              <a:chExt cx="3117215" cy="276999"/>
            </a:xfrm>
          </p:grpSpPr>
          <p:sp>
            <p:nvSpPr>
              <p:cNvPr id="68" name="TextBox 67">
                <a:extLst>
                  <a:ext uri="{FF2B5EF4-FFF2-40B4-BE49-F238E27FC236}">
                    <a16:creationId xmlns:a16="http://schemas.microsoft.com/office/drawing/2014/main" id="{73530C19-005B-B2EB-9158-AD9D24C7D49A}"/>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Discussion</a:t>
                </a:r>
              </a:p>
            </p:txBody>
          </p:sp>
          <p:sp>
            <p:nvSpPr>
              <p:cNvPr id="69" name="TextBox 68">
                <a:extLst>
                  <a:ext uri="{FF2B5EF4-FFF2-40B4-BE49-F238E27FC236}">
                    <a16:creationId xmlns:a16="http://schemas.microsoft.com/office/drawing/2014/main" id="{16F616F4-1DF7-20EC-0C37-45D7E4C0045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12.</a:t>
                </a:r>
              </a:p>
            </p:txBody>
          </p:sp>
        </p:grpSp>
        <p:grpSp>
          <p:nvGrpSpPr>
            <p:cNvPr id="70" name="Group 69">
              <a:extLst>
                <a:ext uri="{FF2B5EF4-FFF2-40B4-BE49-F238E27FC236}">
                  <a16:creationId xmlns:a16="http://schemas.microsoft.com/office/drawing/2014/main" id="{8411DA6D-6E49-5E38-73B9-7874DC70EF9B}"/>
                </a:ext>
              </a:extLst>
            </p:cNvPr>
            <p:cNvGrpSpPr/>
            <p:nvPr/>
          </p:nvGrpSpPr>
          <p:grpSpPr>
            <a:xfrm>
              <a:off x="7378700" y="5759744"/>
              <a:ext cx="3117215" cy="276999"/>
              <a:chOff x="6655435" y="1054596"/>
              <a:chExt cx="3117215" cy="276999"/>
            </a:xfrm>
          </p:grpSpPr>
          <p:sp>
            <p:nvSpPr>
              <p:cNvPr id="71" name="TextBox 70">
                <a:extLst>
                  <a:ext uri="{FF2B5EF4-FFF2-40B4-BE49-F238E27FC236}">
                    <a16:creationId xmlns:a16="http://schemas.microsoft.com/office/drawing/2014/main" id="{69840273-2CCC-DE53-800C-16D16F309C4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Conclusion</a:t>
                </a:r>
                <a:endParaRPr lang="en-US" sz="1050" b="1" dirty="0">
                  <a:solidFill>
                    <a:schemeClr val="tx1">
                      <a:lumMod val="75000"/>
                      <a:lumOff val="25000"/>
                    </a:schemeClr>
                  </a:solidFill>
                </a:endParaRPr>
              </a:p>
            </p:txBody>
          </p:sp>
          <p:sp>
            <p:nvSpPr>
              <p:cNvPr id="72" name="TextBox 71">
                <a:extLst>
                  <a:ext uri="{FF2B5EF4-FFF2-40B4-BE49-F238E27FC236}">
                    <a16:creationId xmlns:a16="http://schemas.microsoft.com/office/drawing/2014/main" id="{75BB1810-01F9-4795-0003-9F10C554F72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13.</a:t>
                </a:r>
              </a:p>
            </p:txBody>
          </p:sp>
        </p:grpSp>
        <p:cxnSp>
          <p:nvCxnSpPr>
            <p:cNvPr id="76" name="Straight Connector 75">
              <a:extLst>
                <a:ext uri="{FF2B5EF4-FFF2-40B4-BE49-F238E27FC236}">
                  <a16:creationId xmlns:a16="http://schemas.microsoft.com/office/drawing/2014/main" id="{61AA4100-5A7A-9621-B160-C4D264F8B8E0}"/>
                </a:ext>
              </a:extLst>
            </p:cNvPr>
            <p:cNvCxnSpPr/>
            <p:nvPr/>
          </p:nvCxnSpPr>
          <p:spPr>
            <a:xfrm>
              <a:off x="7277100" y="112381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9908C9-C9C7-C851-E1B4-30E0A403520F}"/>
                </a:ext>
              </a:extLst>
            </p:cNvPr>
            <p:cNvCxnSpPr/>
            <p:nvPr/>
          </p:nvCxnSpPr>
          <p:spPr>
            <a:xfrm>
              <a:off x="7277100" y="143653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4F503F-7632-6309-B754-7838C61DE209}"/>
                </a:ext>
              </a:extLst>
            </p:cNvPr>
            <p:cNvCxnSpPr/>
            <p:nvPr/>
          </p:nvCxnSpPr>
          <p:spPr>
            <a:xfrm>
              <a:off x="7277100" y="174925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2EE920-0ECC-5F8A-76FC-6A30E333D392}"/>
                </a:ext>
              </a:extLst>
            </p:cNvPr>
            <p:cNvCxnSpPr/>
            <p:nvPr/>
          </p:nvCxnSpPr>
          <p:spPr>
            <a:xfrm>
              <a:off x="7277100" y="2397408"/>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63FF1-E2F9-4E8C-8F42-0AE423BF571B}"/>
                </a:ext>
              </a:extLst>
            </p:cNvPr>
            <p:cNvCxnSpPr/>
            <p:nvPr/>
          </p:nvCxnSpPr>
          <p:spPr>
            <a:xfrm>
              <a:off x="7277100" y="304555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FFF255-20BA-55A0-E65F-F17A2E23983B}"/>
                </a:ext>
              </a:extLst>
            </p:cNvPr>
            <p:cNvCxnSpPr/>
            <p:nvPr/>
          </p:nvCxnSpPr>
          <p:spPr>
            <a:xfrm>
              <a:off x="7277100" y="335828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0A91C9-2EBF-C02D-4890-F3594BC26BE4}"/>
                </a:ext>
              </a:extLst>
            </p:cNvPr>
            <p:cNvCxnSpPr/>
            <p:nvPr/>
          </p:nvCxnSpPr>
          <p:spPr>
            <a:xfrm>
              <a:off x="7277100" y="367100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932A65-E0DC-41B1-09C7-D1331ED63464}"/>
                </a:ext>
              </a:extLst>
            </p:cNvPr>
            <p:cNvCxnSpPr/>
            <p:nvPr/>
          </p:nvCxnSpPr>
          <p:spPr>
            <a:xfrm>
              <a:off x="7277100" y="448330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74223D-8778-3A30-DB58-753A15117D15}"/>
                </a:ext>
              </a:extLst>
            </p:cNvPr>
            <p:cNvCxnSpPr/>
            <p:nvPr/>
          </p:nvCxnSpPr>
          <p:spPr>
            <a:xfrm>
              <a:off x="7277100" y="479602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9DF4F-031F-C212-3CF5-DC0E22F304D3}"/>
                </a:ext>
              </a:extLst>
            </p:cNvPr>
            <p:cNvCxnSpPr/>
            <p:nvPr/>
          </p:nvCxnSpPr>
          <p:spPr>
            <a:xfrm>
              <a:off x="7277100" y="510874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C7CA2C-BA5F-3809-8006-AB343F1C95C1}"/>
                </a:ext>
              </a:extLst>
            </p:cNvPr>
            <p:cNvCxnSpPr/>
            <p:nvPr/>
          </p:nvCxnSpPr>
          <p:spPr>
            <a:xfrm>
              <a:off x="7277100" y="542146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21D257-797A-099A-7124-7326B722C64F}"/>
                </a:ext>
              </a:extLst>
            </p:cNvPr>
            <p:cNvCxnSpPr/>
            <p:nvPr/>
          </p:nvCxnSpPr>
          <p:spPr>
            <a:xfrm>
              <a:off x="7277100" y="573418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03DC3F7-D352-98FE-E323-7A77A5452B1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F168F752-4EE1-92F7-9473-3CD0FD03904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664E0DB-1BDD-DBAC-2489-E63E36B27952}"/>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3B702BF-5BDD-9825-84C7-1E54C9677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D8D5492-434E-D3DA-3A76-09DB37F4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A2859CD-F2DF-71DB-27CB-8080A3F8F9B2}"/>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pic>
        <p:nvPicPr>
          <p:cNvPr id="102" name="Picture Placeholder 101">
            <a:extLst>
              <a:ext uri="{FF2B5EF4-FFF2-40B4-BE49-F238E27FC236}">
                <a16:creationId xmlns:a16="http://schemas.microsoft.com/office/drawing/2014/main" id="{C7864830-7650-E1BD-AD9E-10F0A195D354}"/>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t="2957" b="2957"/>
          <a:stretch>
            <a:fillRect/>
          </a:stretch>
        </p:blipFill>
        <p:spPr>
          <a:xfrm>
            <a:off x="711200" y="2933701"/>
            <a:ext cx="6261100" cy="3924299"/>
          </a:xfrm>
        </p:spPr>
      </p:pic>
      <p:grpSp>
        <p:nvGrpSpPr>
          <p:cNvPr id="103" name="Group 102">
            <a:extLst>
              <a:ext uri="{FF2B5EF4-FFF2-40B4-BE49-F238E27FC236}">
                <a16:creationId xmlns:a16="http://schemas.microsoft.com/office/drawing/2014/main" id="{F4A14813-556B-A405-4415-0A70DAA34646}"/>
              </a:ext>
            </a:extLst>
          </p:cNvPr>
          <p:cNvGrpSpPr/>
          <p:nvPr/>
        </p:nvGrpSpPr>
        <p:grpSpPr>
          <a:xfrm>
            <a:off x="1018181" y="5612135"/>
            <a:ext cx="3575713" cy="949003"/>
            <a:chOff x="1524188" y="5196610"/>
            <a:chExt cx="4243627" cy="1126269"/>
          </a:xfrm>
        </p:grpSpPr>
        <p:pic>
          <p:nvPicPr>
            <p:cNvPr id="91" name="Picture 4" descr="Home | UWC">
              <a:extLst>
                <a:ext uri="{FF2B5EF4-FFF2-40B4-BE49-F238E27FC236}">
                  <a16:creationId xmlns:a16="http://schemas.microsoft.com/office/drawing/2014/main" id="{382FFEE8-565B-9545-335A-BC2FA34F9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1545" y="5196611"/>
              <a:ext cx="1126270" cy="1126268"/>
            </a:xfrm>
            <a:prstGeom prst="roundRect">
              <a:avLst>
                <a:gd name="adj" fmla="val 10808"/>
              </a:avLst>
            </a:prstGeom>
            <a:noFill/>
            <a:extLst>
              <a:ext uri="{909E8E84-426E-40DD-AFC4-6F175D3DCCD1}">
                <a14:hiddenFill xmlns:a14="http://schemas.microsoft.com/office/drawing/2010/main">
                  <a:solidFill>
                    <a:srgbClr val="FFFFFF"/>
                  </a:solidFill>
                </a14:hiddenFill>
              </a:ext>
            </a:extLst>
          </p:spPr>
        </p:pic>
        <p:pic>
          <p:nvPicPr>
            <p:cNvPr id="92" name="Picture 6" descr="Stellenbosch University (SU)">
              <a:extLst>
                <a:ext uri="{FF2B5EF4-FFF2-40B4-BE49-F238E27FC236}">
                  <a16:creationId xmlns:a16="http://schemas.microsoft.com/office/drawing/2014/main" id="{C2715C87-6332-6252-B7A6-7247AFA77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188" y="5196610"/>
              <a:ext cx="2807742" cy="1126268"/>
            </a:xfrm>
            <a:prstGeom prst="roundRect">
              <a:avLst>
                <a:gd name="adj" fmla="val 11645"/>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966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2CF4-BB8B-CB17-9BE7-F6012DC7645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F37E209-8FE4-FD85-92A5-4AC7B6B4B7AE}"/>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081FCC7B-581B-8408-4E45-94F90158D82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330C22F-336E-C6C7-8DB8-976A65D7EA9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EB5CD66C-2607-13E3-3B03-603FB5C3E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A03A241F-C370-0DB8-35AC-3A25EE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67C8641-6497-C0B8-76D0-A7A5FB37652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EDF08F5-481A-A6E7-9387-D413E8B12E0A}"/>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 (Cont’d)</a:t>
            </a:r>
          </a:p>
        </p:txBody>
      </p:sp>
      <p:sp>
        <p:nvSpPr>
          <p:cNvPr id="5" name="Rectangle: Single Corner Rounded 4">
            <a:extLst>
              <a:ext uri="{FF2B5EF4-FFF2-40B4-BE49-F238E27FC236}">
                <a16:creationId xmlns:a16="http://schemas.microsoft.com/office/drawing/2014/main" id="{A8D461F3-AFF3-7072-CA2B-05C5E4E04150}"/>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E7D92F-2FAA-EE72-D170-2E9FD3ECFCDC}"/>
              </a:ext>
            </a:extLst>
          </p:cNvPr>
          <p:cNvSpPr txBox="1"/>
          <p:nvPr/>
        </p:nvSpPr>
        <p:spPr>
          <a:xfrm>
            <a:off x="795338" y="5751070"/>
            <a:ext cx="4150664" cy="507831"/>
          </a:xfrm>
          <a:prstGeom prst="rect">
            <a:avLst/>
          </a:prstGeom>
          <a:noFill/>
        </p:spPr>
        <p:txBody>
          <a:bodyPr wrap="square">
            <a:spAutoFit/>
          </a:bodyPr>
          <a:lstStyle/>
          <a:p>
            <a:pPr algn="r"/>
            <a:r>
              <a:rPr lang="en-US" sz="900" dirty="0">
                <a:solidFill>
                  <a:schemeClr val="tx1">
                    <a:lumMod val="75000"/>
                    <a:lumOff val="25000"/>
                  </a:schemeClr>
                </a:solidFill>
                <a:latin typeface="+mj-lt"/>
              </a:rPr>
              <a:t>It's important to note that while reducing contamination is beneficial, a comprehensive approach addressing multiple risk factors (like sanitation, healthcare access, and hygiene practices) would</a:t>
            </a:r>
          </a:p>
        </p:txBody>
      </p:sp>
      <p:cxnSp>
        <p:nvCxnSpPr>
          <p:cNvPr id="21" name="Straight Connector 20">
            <a:extLst>
              <a:ext uri="{FF2B5EF4-FFF2-40B4-BE49-F238E27FC236}">
                <a16:creationId xmlns:a16="http://schemas.microsoft.com/office/drawing/2014/main" id="{C94E6291-899A-C66A-ABFA-86ACA1B3A477}"/>
              </a:ext>
            </a:extLst>
          </p:cNvPr>
          <p:cNvCxnSpPr>
            <a:cxnSpLocks/>
          </p:cNvCxnSpPr>
          <p:nvPr/>
        </p:nvCxnSpPr>
        <p:spPr>
          <a:xfrm flipH="1">
            <a:off x="795338" y="6319838"/>
            <a:ext cx="4526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C52CF9-19B9-1089-CF0F-EB1FD3194B85}"/>
              </a:ext>
            </a:extLst>
          </p:cNvPr>
          <p:cNvGrpSpPr/>
          <p:nvPr/>
        </p:nvGrpSpPr>
        <p:grpSpPr>
          <a:xfrm>
            <a:off x="5036198" y="2530343"/>
            <a:ext cx="6603832" cy="3808349"/>
            <a:chOff x="5036198" y="2445319"/>
            <a:chExt cx="6603832" cy="3808349"/>
          </a:xfrm>
        </p:grpSpPr>
        <p:grpSp>
          <p:nvGrpSpPr>
            <p:cNvPr id="3" name="Group 2">
              <a:extLst>
                <a:ext uri="{FF2B5EF4-FFF2-40B4-BE49-F238E27FC236}">
                  <a16:creationId xmlns:a16="http://schemas.microsoft.com/office/drawing/2014/main" id="{2A00E96B-E6AE-F102-B956-B42E68CF8E26}"/>
                </a:ext>
              </a:extLst>
            </p:cNvPr>
            <p:cNvGrpSpPr/>
            <p:nvPr/>
          </p:nvGrpSpPr>
          <p:grpSpPr>
            <a:xfrm>
              <a:off x="5036198" y="2445319"/>
              <a:ext cx="6603832" cy="1703324"/>
              <a:chOff x="5036198" y="3043438"/>
              <a:chExt cx="6603832" cy="2685650"/>
            </a:xfrm>
          </p:grpSpPr>
          <p:grpSp>
            <p:nvGrpSpPr>
              <p:cNvPr id="50" name="Group 49">
                <a:extLst>
                  <a:ext uri="{FF2B5EF4-FFF2-40B4-BE49-F238E27FC236}">
                    <a16:creationId xmlns:a16="http://schemas.microsoft.com/office/drawing/2014/main" id="{1173B42B-80FC-FF13-A58E-AC1FE4D37734}"/>
                  </a:ext>
                </a:extLst>
              </p:cNvPr>
              <p:cNvGrpSpPr/>
              <p:nvPr/>
            </p:nvGrpSpPr>
            <p:grpSpPr>
              <a:xfrm>
                <a:off x="5036198" y="3043438"/>
                <a:ext cx="3162300" cy="2685650"/>
                <a:chOff x="1594666" y="3197939"/>
                <a:chExt cx="3162300" cy="2685650"/>
              </a:xfrm>
            </p:grpSpPr>
            <p:sp>
              <p:nvSpPr>
                <p:cNvPr id="51" name="Rectangle: Rounded Corners 50">
                  <a:extLst>
                    <a:ext uri="{FF2B5EF4-FFF2-40B4-BE49-F238E27FC236}">
                      <a16:creationId xmlns:a16="http://schemas.microsoft.com/office/drawing/2014/main" id="{DAE545C2-DD71-34D1-4EDB-25B8D101F085}"/>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509EEF7-28B1-6E24-C281-42DE46A8B4CF}"/>
                    </a:ext>
                  </a:extLst>
                </p:cNvPr>
                <p:cNvSpPr txBox="1"/>
                <p:nvPr/>
              </p:nvSpPr>
              <p:spPr>
                <a:xfrm>
                  <a:off x="1804216" y="3890040"/>
                  <a:ext cx="2743200"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Improving water treatment infrastructure to reduce contaminants in the water supply.</a:t>
                  </a:r>
                </a:p>
              </p:txBody>
            </p:sp>
            <p:sp>
              <p:nvSpPr>
                <p:cNvPr id="60" name="TextBox 59">
                  <a:extLst>
                    <a:ext uri="{FF2B5EF4-FFF2-40B4-BE49-F238E27FC236}">
                      <a16:creationId xmlns:a16="http://schemas.microsoft.com/office/drawing/2014/main" id="{7346740A-59B3-5F43-1465-2A8BE029CDF2}"/>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7A1EF2FA-2D52-BE8E-BACD-853680243A3C}"/>
                  </a:ext>
                </a:extLst>
              </p:cNvPr>
              <p:cNvGrpSpPr/>
              <p:nvPr/>
            </p:nvGrpSpPr>
            <p:grpSpPr>
              <a:xfrm>
                <a:off x="8477730" y="3043438"/>
                <a:ext cx="3162300" cy="2685650"/>
                <a:chOff x="1594666" y="3197939"/>
                <a:chExt cx="3162300" cy="2685650"/>
              </a:xfrm>
            </p:grpSpPr>
            <p:sp>
              <p:nvSpPr>
                <p:cNvPr id="55" name="Rectangle: Rounded Corners 54">
                  <a:extLst>
                    <a:ext uri="{FF2B5EF4-FFF2-40B4-BE49-F238E27FC236}">
                      <a16:creationId xmlns:a16="http://schemas.microsoft.com/office/drawing/2014/main" id="{FC699A4D-69C9-1F46-90D2-4763A33CA922}"/>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6252600-04CD-EC69-A64F-47F34186D24B}"/>
                    </a:ext>
                  </a:extLst>
                </p:cNvPr>
                <p:cNvSpPr txBox="1"/>
                <p:nvPr/>
              </p:nvSpPr>
              <p:spPr>
                <a:xfrm>
                  <a:off x="2166646" y="3890040"/>
                  <a:ext cx="2018340"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Implementing regular water quality testing and monitoring programs.</a:t>
                  </a:r>
                </a:p>
              </p:txBody>
            </p:sp>
            <p:sp>
              <p:nvSpPr>
                <p:cNvPr id="61" name="TextBox 60">
                  <a:extLst>
                    <a:ext uri="{FF2B5EF4-FFF2-40B4-BE49-F238E27FC236}">
                      <a16:creationId xmlns:a16="http://schemas.microsoft.com/office/drawing/2014/main" id="{A5A12227-3451-FCDF-0EF9-5A92B87C6C64}"/>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grpSp>
          <p:nvGrpSpPr>
            <p:cNvPr id="4" name="Group 3">
              <a:extLst>
                <a:ext uri="{FF2B5EF4-FFF2-40B4-BE49-F238E27FC236}">
                  <a16:creationId xmlns:a16="http://schemas.microsoft.com/office/drawing/2014/main" id="{2D1EAAC3-77B6-0F2F-E3DD-A5DBFCF9D91F}"/>
                </a:ext>
              </a:extLst>
            </p:cNvPr>
            <p:cNvGrpSpPr/>
            <p:nvPr/>
          </p:nvGrpSpPr>
          <p:grpSpPr>
            <a:xfrm>
              <a:off x="5036198" y="4550344"/>
              <a:ext cx="6603832" cy="1703324"/>
              <a:chOff x="5036198" y="3043438"/>
              <a:chExt cx="6603832" cy="2685650"/>
            </a:xfrm>
          </p:grpSpPr>
          <p:grpSp>
            <p:nvGrpSpPr>
              <p:cNvPr id="7" name="Group 6">
                <a:extLst>
                  <a:ext uri="{FF2B5EF4-FFF2-40B4-BE49-F238E27FC236}">
                    <a16:creationId xmlns:a16="http://schemas.microsoft.com/office/drawing/2014/main" id="{B55B7CA7-1ABE-D6C3-185C-5DC32B728ADF}"/>
                  </a:ext>
                </a:extLst>
              </p:cNvPr>
              <p:cNvGrpSpPr/>
              <p:nvPr/>
            </p:nvGrpSpPr>
            <p:grpSpPr>
              <a:xfrm>
                <a:off x="5036198" y="3043438"/>
                <a:ext cx="3162300" cy="2685650"/>
                <a:chOff x="1594666" y="3197939"/>
                <a:chExt cx="3162300" cy="2685650"/>
              </a:xfrm>
            </p:grpSpPr>
            <p:sp>
              <p:nvSpPr>
                <p:cNvPr id="15" name="Rectangle: Rounded Corners 14">
                  <a:extLst>
                    <a:ext uri="{FF2B5EF4-FFF2-40B4-BE49-F238E27FC236}">
                      <a16:creationId xmlns:a16="http://schemas.microsoft.com/office/drawing/2014/main" id="{9D295F0B-FE10-CD3E-2059-06A7590647EE}"/>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9DA020-1EA6-3C8F-8191-9FFB051B4EB6}"/>
                    </a:ext>
                  </a:extLst>
                </p:cNvPr>
                <p:cNvSpPr txBox="1"/>
                <p:nvPr/>
              </p:nvSpPr>
              <p:spPr>
                <a:xfrm>
                  <a:off x="2068389" y="3890040"/>
                  <a:ext cx="2214854"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Educating communities on safe water handling and storage practices.</a:t>
                  </a:r>
                </a:p>
              </p:txBody>
            </p:sp>
            <p:sp>
              <p:nvSpPr>
                <p:cNvPr id="18" name="TextBox 17">
                  <a:extLst>
                    <a:ext uri="{FF2B5EF4-FFF2-40B4-BE49-F238E27FC236}">
                      <a16:creationId xmlns:a16="http://schemas.microsoft.com/office/drawing/2014/main" id="{FD2810DB-7CD2-8D62-7A20-0E13F259CF7C}"/>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nvGrpSpPr>
              <p:cNvPr id="8" name="Group 7">
                <a:extLst>
                  <a:ext uri="{FF2B5EF4-FFF2-40B4-BE49-F238E27FC236}">
                    <a16:creationId xmlns:a16="http://schemas.microsoft.com/office/drawing/2014/main" id="{830DAA37-40D2-200D-BE66-2345192880D9}"/>
                  </a:ext>
                </a:extLst>
              </p:cNvPr>
              <p:cNvGrpSpPr/>
              <p:nvPr/>
            </p:nvGrpSpPr>
            <p:grpSpPr>
              <a:xfrm>
                <a:off x="8477730" y="3043438"/>
                <a:ext cx="3162300" cy="2685650"/>
                <a:chOff x="1594666" y="3197939"/>
                <a:chExt cx="3162300" cy="2685650"/>
              </a:xfrm>
            </p:grpSpPr>
            <p:sp>
              <p:nvSpPr>
                <p:cNvPr id="9" name="Rectangle: Rounded Corners 8">
                  <a:extLst>
                    <a:ext uri="{FF2B5EF4-FFF2-40B4-BE49-F238E27FC236}">
                      <a16:creationId xmlns:a16="http://schemas.microsoft.com/office/drawing/2014/main" id="{40F503CA-2A19-3184-9982-F0BDFBE4CF54}"/>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B6F75-AECC-0BF7-B6A0-2880B11DE9C1}"/>
                    </a:ext>
                  </a:extLst>
                </p:cNvPr>
                <p:cNvSpPr txBox="1"/>
                <p:nvPr/>
              </p:nvSpPr>
              <p:spPr>
                <a:xfrm>
                  <a:off x="1757026" y="3689864"/>
                  <a:ext cx="2837580" cy="170179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Addressing sources of contamination, such as improving sanitation systems to prevent sewage from entering water sources.</a:t>
                  </a:r>
                </a:p>
              </p:txBody>
            </p:sp>
            <p:sp>
              <p:nvSpPr>
                <p:cNvPr id="14" name="TextBox 13">
                  <a:extLst>
                    <a:ext uri="{FF2B5EF4-FFF2-40B4-BE49-F238E27FC236}">
                      <a16:creationId xmlns:a16="http://schemas.microsoft.com/office/drawing/2014/main" id="{7D97C242-6142-92DC-E398-39E416F95AD5}"/>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04</a:t>
                  </a:r>
                  <a:r>
                    <a:rPr lang="en-US" sz="1050" dirty="0">
                      <a:solidFill>
                        <a:schemeClr val="accent1"/>
                      </a:solidFill>
                      <a:latin typeface="+mj-lt"/>
                    </a:rPr>
                    <a:t>.</a:t>
                  </a:r>
                </a:p>
              </p:txBody>
            </p:sp>
          </p:grpSp>
        </p:grpSp>
      </p:grpSp>
      <p:sp>
        <p:nvSpPr>
          <p:cNvPr id="26" name="TextBox 25">
            <a:extLst>
              <a:ext uri="{FF2B5EF4-FFF2-40B4-BE49-F238E27FC236}">
                <a16:creationId xmlns:a16="http://schemas.microsoft.com/office/drawing/2014/main" id="{A8EF6A13-8638-94CE-4B8F-97B56AAEB263}"/>
              </a:ext>
            </a:extLst>
          </p:cNvPr>
          <p:cNvSpPr txBox="1"/>
          <p:nvPr/>
        </p:nvSpPr>
        <p:spPr>
          <a:xfrm>
            <a:off x="6167482" y="2011035"/>
            <a:ext cx="5310188" cy="400110"/>
          </a:xfrm>
          <a:prstGeom prst="rect">
            <a:avLst/>
          </a:prstGeom>
          <a:noFill/>
        </p:spPr>
        <p:txBody>
          <a:bodyPr wrap="square">
            <a:spAutoFit/>
          </a:bodyPr>
          <a:lstStyle/>
          <a:p>
            <a:r>
              <a:rPr lang="en-US" sz="1000" dirty="0">
                <a:solidFill>
                  <a:schemeClr val="bg1"/>
                </a:solidFill>
                <a:latin typeface="Montserrat SemiBold" pitchFamily="2" charset="0"/>
              </a:rPr>
              <a:t>To reduce contamination levels and potentially lower </a:t>
            </a:r>
          </a:p>
          <a:p>
            <a:r>
              <a:rPr lang="en-US" sz="1000" dirty="0">
                <a:solidFill>
                  <a:schemeClr val="bg1"/>
                </a:solidFill>
                <a:latin typeface="Montserrat SemiBold" pitchFamily="2" charset="0"/>
              </a:rPr>
              <a:t>cholera risk, evidence-based interventions could include:</a:t>
            </a:r>
          </a:p>
        </p:txBody>
      </p:sp>
      <p:grpSp>
        <p:nvGrpSpPr>
          <p:cNvPr id="30" name="Group 29">
            <a:extLst>
              <a:ext uri="{FF2B5EF4-FFF2-40B4-BE49-F238E27FC236}">
                <a16:creationId xmlns:a16="http://schemas.microsoft.com/office/drawing/2014/main" id="{BA3B1FD3-630C-96AF-4BBC-30FD5D07F09A}"/>
              </a:ext>
            </a:extLst>
          </p:cNvPr>
          <p:cNvGrpSpPr/>
          <p:nvPr/>
        </p:nvGrpSpPr>
        <p:grpSpPr>
          <a:xfrm>
            <a:off x="0" y="2457427"/>
            <a:ext cx="4515439" cy="2489935"/>
            <a:chOff x="0" y="2345616"/>
            <a:chExt cx="4515439" cy="2489935"/>
          </a:xfrm>
        </p:grpSpPr>
        <p:sp>
          <p:nvSpPr>
            <p:cNvPr id="12" name="TextBox 11">
              <a:extLst>
                <a:ext uri="{FF2B5EF4-FFF2-40B4-BE49-F238E27FC236}">
                  <a16:creationId xmlns:a16="http://schemas.microsoft.com/office/drawing/2014/main" id="{C640689B-37FC-6996-208A-6ABC6F17EBBF}"/>
                </a:ext>
              </a:extLst>
            </p:cNvPr>
            <p:cNvSpPr txBox="1"/>
            <p:nvPr/>
          </p:nvSpPr>
          <p:spPr>
            <a:xfrm>
              <a:off x="912859" y="2345616"/>
              <a:ext cx="3281770" cy="900246"/>
            </a:xfrm>
            <a:prstGeom prst="rect">
              <a:avLst/>
            </a:prstGeom>
            <a:noFill/>
          </p:spPr>
          <p:txBody>
            <a:bodyPr wrap="square">
              <a:spAutoFit/>
            </a:bodyPr>
            <a:lstStyle/>
            <a:p>
              <a:r>
                <a:rPr lang="en-US" sz="1050" dirty="0">
                  <a:solidFill>
                    <a:schemeClr val="tx1">
                      <a:lumMod val="75000"/>
                      <a:lumOff val="25000"/>
                    </a:schemeClr>
                  </a:solidFill>
                  <a:latin typeface="+mj-lt"/>
                </a:rPr>
                <a:t>While the relationship between water contamination and cholera incidence is not as strong as suggested in the question, it's still an important factor to consider. Here's an interpretation of the results:</a:t>
              </a:r>
            </a:p>
          </p:txBody>
        </p:sp>
        <p:sp>
          <p:nvSpPr>
            <p:cNvPr id="2" name="TextBox 1">
              <a:extLst>
                <a:ext uri="{FF2B5EF4-FFF2-40B4-BE49-F238E27FC236}">
                  <a16:creationId xmlns:a16="http://schemas.microsoft.com/office/drawing/2014/main" id="{9FECB394-5519-0F79-739F-8506A0D69311}"/>
                </a:ext>
              </a:extLst>
            </p:cNvPr>
            <p:cNvSpPr txBox="1"/>
            <p:nvPr/>
          </p:nvSpPr>
          <p:spPr>
            <a:xfrm>
              <a:off x="912859" y="3612139"/>
              <a:ext cx="3281770" cy="1223412"/>
            </a:xfrm>
            <a:prstGeom prst="rect">
              <a:avLst/>
            </a:prstGeom>
            <a:noFill/>
          </p:spPr>
          <p:txBody>
            <a:bodyPr wrap="square">
              <a:spAutoFit/>
            </a:bodyPr>
            <a:lstStyle/>
            <a:p>
              <a:r>
                <a:rPr lang="en-US" sz="1050" dirty="0">
                  <a:solidFill>
                    <a:schemeClr val="tx1">
                      <a:lumMod val="75000"/>
                      <a:lumOff val="25000"/>
                    </a:schemeClr>
                  </a:solidFill>
                  <a:latin typeface="+mj-lt"/>
                </a:rPr>
                <a:t>Water contamination does appear to have a positive association with cholera cases, meaning higher contaminant levels may contribute to increased cholera risk. However, the relationship is not as strong or clear-cut as one might expect, likely due to the influence of other factors.</a:t>
              </a:r>
            </a:p>
          </p:txBody>
        </p:sp>
        <p:cxnSp>
          <p:nvCxnSpPr>
            <p:cNvPr id="29" name="Straight Connector 28">
              <a:extLst>
                <a:ext uri="{FF2B5EF4-FFF2-40B4-BE49-F238E27FC236}">
                  <a16:creationId xmlns:a16="http://schemas.microsoft.com/office/drawing/2014/main" id="{581C5019-AE85-00D3-3430-7BC9DA124060}"/>
                </a:ext>
              </a:extLst>
            </p:cNvPr>
            <p:cNvCxnSpPr>
              <a:cxnSpLocks/>
            </p:cNvCxnSpPr>
            <p:nvPr/>
          </p:nvCxnSpPr>
          <p:spPr>
            <a:xfrm>
              <a:off x="0" y="3429000"/>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00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77EA-2D23-116C-77BC-D110A6DC4024}"/>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5FD077-9B3F-7F34-DA2F-6DE69E7649E0}"/>
              </a:ext>
            </a:extLst>
          </p:cNvPr>
          <p:cNvSpPr/>
          <p:nvPr/>
        </p:nvSpPr>
        <p:spPr>
          <a:xfrm rot="5400000">
            <a:off x="-186177" y="921470"/>
            <a:ext cx="5387418" cy="5015062"/>
          </a:xfrm>
          <a:prstGeom prst="round2SameRect">
            <a:avLst>
              <a:gd name="adj1" fmla="val 1084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DC3FB16-A8B2-3C39-1EB6-284E0F6AA773}"/>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DAAC7CB-9C3C-80CA-3556-4159DE7C44E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7E074B-C381-892A-CCF6-56E379402BD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91BA779-6FA4-B9C0-584A-812AEA2D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7FBE4C3F-D166-7F56-9A2D-5A6E3C99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98A8D62B-824F-0A7C-D182-F9B70DDEB04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2" name="TextBox 61">
            <a:extLst>
              <a:ext uri="{FF2B5EF4-FFF2-40B4-BE49-F238E27FC236}">
                <a16:creationId xmlns:a16="http://schemas.microsoft.com/office/drawing/2014/main" id="{E4158C5F-6A3A-4594-79CC-347192B2AF79}"/>
              </a:ext>
            </a:extLst>
          </p:cNvPr>
          <p:cNvSpPr txBox="1"/>
          <p:nvPr/>
        </p:nvSpPr>
        <p:spPr>
          <a:xfrm>
            <a:off x="903354" y="3167390"/>
            <a:ext cx="2999344" cy="523220"/>
          </a:xfrm>
          <a:prstGeom prst="rect">
            <a:avLst/>
          </a:prstGeom>
          <a:noFill/>
        </p:spPr>
        <p:txBody>
          <a:bodyPr wrap="square">
            <a:spAutoFit/>
          </a:bodyPr>
          <a:lstStyle/>
          <a:p>
            <a:r>
              <a:rPr lang="en-US" sz="2800" dirty="0">
                <a:solidFill>
                  <a:schemeClr val="bg1"/>
                </a:solidFill>
                <a:latin typeface="Montserrat SemiBold" pitchFamily="2" charset="0"/>
              </a:rPr>
              <a:t>Conclusion</a:t>
            </a:r>
          </a:p>
        </p:txBody>
      </p:sp>
      <p:sp>
        <p:nvSpPr>
          <p:cNvPr id="3" name="Rectangle: Rounded Corners 2">
            <a:extLst>
              <a:ext uri="{FF2B5EF4-FFF2-40B4-BE49-F238E27FC236}">
                <a16:creationId xmlns:a16="http://schemas.microsoft.com/office/drawing/2014/main" id="{8E9AF067-DF26-33F7-4F95-2B118700491F}"/>
              </a:ext>
            </a:extLst>
          </p:cNvPr>
          <p:cNvSpPr/>
          <p:nvPr/>
        </p:nvSpPr>
        <p:spPr>
          <a:xfrm>
            <a:off x="4053526" y="1282046"/>
            <a:ext cx="7472857" cy="4293910"/>
          </a:xfrm>
          <a:prstGeom prst="roundRect">
            <a:avLst>
              <a:gd name="adj" fmla="val 903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25A67E-B7FF-0763-2010-6C1922CEF5C1}"/>
              </a:ext>
            </a:extLst>
          </p:cNvPr>
          <p:cNvGrpSpPr/>
          <p:nvPr/>
        </p:nvGrpSpPr>
        <p:grpSpPr>
          <a:xfrm>
            <a:off x="4518853" y="1756227"/>
            <a:ext cx="7007530" cy="3437879"/>
            <a:chOff x="4518853" y="1971087"/>
            <a:chExt cx="7007530" cy="3437879"/>
          </a:xfrm>
        </p:grpSpPr>
        <p:sp>
          <p:nvSpPr>
            <p:cNvPr id="7" name="TextBox 6">
              <a:extLst>
                <a:ext uri="{FF2B5EF4-FFF2-40B4-BE49-F238E27FC236}">
                  <a16:creationId xmlns:a16="http://schemas.microsoft.com/office/drawing/2014/main" id="{8D51FDD6-544D-200B-852E-BE6970477363}"/>
                </a:ext>
              </a:extLst>
            </p:cNvPr>
            <p:cNvSpPr txBox="1"/>
            <p:nvPr/>
          </p:nvSpPr>
          <p:spPr>
            <a:xfrm>
              <a:off x="4518853" y="1971087"/>
              <a:ext cx="6542202" cy="461665"/>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This framework offers an approach to epidemiological analysis by uniting the strengths of machine learning, statistical inference, and LLM-driven interpretation. </a:t>
              </a:r>
            </a:p>
          </p:txBody>
        </p:sp>
        <p:cxnSp>
          <p:nvCxnSpPr>
            <p:cNvPr id="8" name="Straight Connector 7">
              <a:extLst>
                <a:ext uri="{FF2B5EF4-FFF2-40B4-BE49-F238E27FC236}">
                  <a16:creationId xmlns:a16="http://schemas.microsoft.com/office/drawing/2014/main" id="{D9DC82DF-73A2-B0BA-017D-2AE72028A433}"/>
                </a:ext>
              </a:extLst>
            </p:cNvPr>
            <p:cNvCxnSpPr>
              <a:cxnSpLocks/>
            </p:cNvCxnSpPr>
            <p:nvPr/>
          </p:nvCxnSpPr>
          <p:spPr>
            <a:xfrm>
              <a:off x="4518853" y="2585104"/>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18EED3-3DE0-F8A4-1B81-8B46B8A00046}"/>
                </a:ext>
              </a:extLst>
            </p:cNvPr>
            <p:cNvSpPr txBox="1"/>
            <p:nvPr/>
          </p:nvSpPr>
          <p:spPr>
            <a:xfrm>
              <a:off x="4518853" y="2799011"/>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By blending ML’s pattern-recognition abilities with the explanatory </a:t>
              </a:r>
              <a:r>
                <a:rPr lang="en-US" sz="1200" dirty="0" err="1">
                  <a:solidFill>
                    <a:schemeClr val="bg2">
                      <a:lumMod val="75000"/>
                      <a:lumOff val="25000"/>
                    </a:schemeClr>
                  </a:solidFill>
                  <a:latin typeface="+mj-lt"/>
                </a:rPr>
                <a:t>rigour</a:t>
              </a:r>
              <a:r>
                <a:rPr lang="en-US" sz="1200" dirty="0">
                  <a:solidFill>
                    <a:schemeClr val="bg2">
                      <a:lumMod val="75000"/>
                      <a:lumOff val="25000"/>
                    </a:schemeClr>
                  </a:solidFill>
                  <a:latin typeface="+mj-lt"/>
                </a:rPr>
                <a:t> of traditional statistical methods and the natural-language reasoning capabilities of LLMs, it delivers insights that are both analytically robust and highly accessible. </a:t>
              </a:r>
            </a:p>
          </p:txBody>
        </p:sp>
        <p:cxnSp>
          <p:nvCxnSpPr>
            <p:cNvPr id="14" name="Straight Connector 13">
              <a:extLst>
                <a:ext uri="{FF2B5EF4-FFF2-40B4-BE49-F238E27FC236}">
                  <a16:creationId xmlns:a16="http://schemas.microsoft.com/office/drawing/2014/main" id="{5738E7B0-BA40-340F-240C-7A6EF06112D5}"/>
                </a:ext>
              </a:extLst>
            </p:cNvPr>
            <p:cNvCxnSpPr>
              <a:cxnSpLocks/>
            </p:cNvCxnSpPr>
            <p:nvPr/>
          </p:nvCxnSpPr>
          <p:spPr>
            <a:xfrm>
              <a:off x="4518853" y="3566916"/>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828E-2F6C-BF44-8CAF-38C45F526B40}"/>
                </a:ext>
              </a:extLst>
            </p:cNvPr>
            <p:cNvSpPr txBox="1"/>
            <p:nvPr/>
          </p:nvSpPr>
          <p:spPr>
            <a:xfrm>
              <a:off x="4518853" y="3780823"/>
              <a:ext cx="6542202" cy="830997"/>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Its modular design ensures that complex analyses can be conducted transparently, enabling diverse stakeholders, such as policymakers and public health practitioners, to explore, question, and understand epidemiological patterns with ease. </a:t>
              </a:r>
            </a:p>
          </p:txBody>
        </p:sp>
        <p:cxnSp>
          <p:nvCxnSpPr>
            <p:cNvPr id="16" name="Straight Connector 15">
              <a:extLst>
                <a:ext uri="{FF2B5EF4-FFF2-40B4-BE49-F238E27FC236}">
                  <a16:creationId xmlns:a16="http://schemas.microsoft.com/office/drawing/2014/main" id="{F88D3FFD-7F70-3C69-CB8C-5C8E28E9F718}"/>
                </a:ext>
              </a:extLst>
            </p:cNvPr>
            <p:cNvCxnSpPr>
              <a:cxnSpLocks/>
            </p:cNvCxnSpPr>
            <p:nvPr/>
          </p:nvCxnSpPr>
          <p:spPr>
            <a:xfrm>
              <a:off x="4518853" y="4548728"/>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52E6C-D3FB-1A24-2FCE-CDCA809E73E1}"/>
                </a:ext>
              </a:extLst>
            </p:cNvPr>
            <p:cNvSpPr txBox="1"/>
            <p:nvPr/>
          </p:nvSpPr>
          <p:spPr>
            <a:xfrm>
              <a:off x="4518853" y="4762635"/>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With future improvement, this integrated approach enhances decision-making by making advanced analytical tools interpretable, trustworthy, and usable in real-world public health contexts, especially in settings with limited resources.</a:t>
              </a:r>
            </a:p>
          </p:txBody>
        </p:sp>
      </p:grpSp>
    </p:spTree>
    <p:extLst>
      <p:ext uri="{BB962C8B-B14F-4D97-AF65-F5344CB8AC3E}">
        <p14:creationId xmlns:p14="http://schemas.microsoft.com/office/powerpoint/2010/main" val="28632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11DC5-6EA1-C3BA-DE73-D34349F883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B19D8F-0066-B7C8-CA8F-42E5005808C4}"/>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B6748D7C-6491-9520-51D6-2453CC65B3EE}"/>
              </a:ext>
            </a:extLst>
          </p:cNvPr>
          <p:cNvSpPr txBox="1"/>
          <p:nvPr/>
        </p:nvSpPr>
        <p:spPr>
          <a:xfrm>
            <a:off x="740229" y="3585768"/>
            <a:ext cx="6433569" cy="1107996"/>
          </a:xfrm>
          <a:prstGeom prst="rect">
            <a:avLst/>
          </a:prstGeom>
          <a:noFill/>
        </p:spPr>
        <p:txBody>
          <a:bodyPr wrap="square">
            <a:spAutoFit/>
          </a:bodyPr>
          <a:lstStyle/>
          <a:p>
            <a:r>
              <a:rPr lang="en-US" sz="6600" dirty="0">
                <a:solidFill>
                  <a:schemeClr val="accent1"/>
                </a:solidFill>
                <a:latin typeface="Montserrat SemiBold" pitchFamily="2" charset="0"/>
              </a:rPr>
              <a:t>Thank You</a:t>
            </a:r>
          </a:p>
        </p:txBody>
      </p:sp>
      <p:grpSp>
        <p:nvGrpSpPr>
          <p:cNvPr id="12" name="Group 11">
            <a:extLst>
              <a:ext uri="{FF2B5EF4-FFF2-40B4-BE49-F238E27FC236}">
                <a16:creationId xmlns:a16="http://schemas.microsoft.com/office/drawing/2014/main" id="{BF10C7F4-076A-06E6-0A3F-6A8E01CBD33B}"/>
              </a:ext>
            </a:extLst>
          </p:cNvPr>
          <p:cNvGrpSpPr/>
          <p:nvPr/>
        </p:nvGrpSpPr>
        <p:grpSpPr>
          <a:xfrm>
            <a:off x="876300" y="5206365"/>
            <a:ext cx="3269343" cy="738664"/>
            <a:chOff x="876300" y="4892040"/>
            <a:chExt cx="3269343" cy="738664"/>
          </a:xfrm>
        </p:grpSpPr>
        <p:sp>
          <p:nvSpPr>
            <p:cNvPr id="9" name="TextBox 8">
              <a:extLst>
                <a:ext uri="{FF2B5EF4-FFF2-40B4-BE49-F238E27FC236}">
                  <a16:creationId xmlns:a16="http://schemas.microsoft.com/office/drawing/2014/main" id="{96C061C6-15DB-2C76-5C9C-6A7CD143D6B4}"/>
                </a:ext>
              </a:extLst>
            </p:cNvPr>
            <p:cNvSpPr txBox="1"/>
            <p:nvPr/>
          </p:nvSpPr>
          <p:spPr>
            <a:xfrm>
              <a:off x="1083129" y="4892040"/>
              <a:ext cx="3062514" cy="738664"/>
            </a:xfrm>
            <a:prstGeom prst="rect">
              <a:avLst/>
            </a:prstGeom>
            <a:noFill/>
          </p:spPr>
          <p:txBody>
            <a:bodyPr wrap="square">
              <a:spAutoFit/>
            </a:bodyPr>
            <a:lstStyle/>
            <a:p>
              <a:pPr>
                <a:spcBef>
                  <a:spcPts val="1200"/>
                </a:spcBef>
              </a:pPr>
              <a:r>
                <a:rPr lang="en-US" sz="1600" dirty="0">
                  <a:solidFill>
                    <a:schemeClr val="accent2"/>
                  </a:solidFill>
                  <a:latin typeface="+mj-lt"/>
                </a:rPr>
                <a:t>Paul Jideani</a:t>
              </a:r>
            </a:p>
            <a:p>
              <a:pPr>
                <a:spcBef>
                  <a:spcPts val="1200"/>
                </a:spcBef>
              </a:pPr>
              <a:r>
                <a:rPr lang="en-US" sz="1600" dirty="0">
                  <a:solidFill>
                    <a:schemeClr val="accent2"/>
                  </a:solidFill>
                  <a:latin typeface="+mj-lt"/>
                </a:rPr>
                <a:t>Prof </a:t>
              </a:r>
              <a:r>
                <a:rPr lang="en-US" sz="1600" dirty="0" err="1">
                  <a:solidFill>
                    <a:schemeClr val="accent2"/>
                  </a:solidFill>
                  <a:latin typeface="+mj-lt"/>
                </a:rPr>
                <a:t>Aurona</a:t>
              </a:r>
              <a:r>
                <a:rPr lang="en-US" sz="1600"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FFB1A404-8312-1FD7-6798-AB68F4E26C6C}"/>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8BA595A-4E1B-2847-7D8E-34A54E22B835}"/>
              </a:ext>
            </a:extLst>
          </p:cNvPr>
          <p:cNvGrpSpPr/>
          <p:nvPr/>
        </p:nvGrpSpPr>
        <p:grpSpPr>
          <a:xfrm>
            <a:off x="7786540" y="4252027"/>
            <a:ext cx="3805386" cy="1928508"/>
            <a:chOff x="9204960" y="4970859"/>
            <a:chExt cx="2386965" cy="1209675"/>
          </a:xfrm>
        </p:grpSpPr>
        <p:sp>
          <p:nvSpPr>
            <p:cNvPr id="13" name="Rectangle: Rounded Corners 12">
              <a:extLst>
                <a:ext uri="{FF2B5EF4-FFF2-40B4-BE49-F238E27FC236}">
                  <a16:creationId xmlns:a16="http://schemas.microsoft.com/office/drawing/2014/main" id="{BEB26FC5-2E65-B1F0-AB56-A978C50D8B8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0F6611-DF66-FA85-C0D4-91398FA63EBE}"/>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12542863-A124-4291-E0E9-72CB822B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DEA977AF-96BD-AC82-6FAD-3E0335118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B7DE02-72F0-2010-6116-453B648EB847}"/>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60589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4A7F-3F10-E800-8D94-21EEE7ED8F43}"/>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90A9F75-7F23-3195-468D-CBE7C111E3AC}"/>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5847" r="5847"/>
          <a:stretch>
            <a:fillRect/>
          </a:stretch>
        </p:blipFill>
        <p:spPr/>
      </p:pic>
      <p:sp>
        <p:nvSpPr>
          <p:cNvPr id="12" name="Rectangle: Top Corners Rounded 11">
            <a:extLst>
              <a:ext uri="{FF2B5EF4-FFF2-40B4-BE49-F238E27FC236}">
                <a16:creationId xmlns:a16="http://schemas.microsoft.com/office/drawing/2014/main" id="{C1BABCD9-F44B-0695-4CA2-4DAFC4E1EE1F}"/>
              </a:ext>
            </a:extLst>
          </p:cNvPr>
          <p:cNvSpPr/>
          <p:nvPr/>
        </p:nvSpPr>
        <p:spPr>
          <a:xfrm rot="16200000">
            <a:off x="7740015" y="691511"/>
            <a:ext cx="3428996" cy="5474974"/>
          </a:xfrm>
          <a:prstGeom prst="round2SameRect">
            <a:avLst>
              <a:gd name="adj1" fmla="val 5808"/>
              <a:gd name="adj2" fmla="val 0"/>
            </a:avLst>
          </a:prstGeom>
          <a:solidFill>
            <a:schemeClr val="accent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B07C53-FE1C-0A67-9141-4E9F45C6DD94}"/>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0F9BCFE6-435E-8B0B-0218-039D58E7110C}"/>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A169638-F33D-AF8D-CD62-ABD87B4ED7B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6A66225-95B6-B33C-8AE0-2A654FD9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15AAF13-8454-2C9B-DAC2-7C8B81E3A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4F3588AF-1760-3929-5C10-9C9E00065C9A}"/>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DE27131-4990-B0F5-736C-8E32B71D93A9}"/>
              </a:ext>
            </a:extLst>
          </p:cNvPr>
          <p:cNvSpPr txBox="1"/>
          <p:nvPr/>
        </p:nvSpPr>
        <p:spPr>
          <a:xfrm>
            <a:off x="622300" y="1473056"/>
            <a:ext cx="4086225" cy="523220"/>
          </a:xfrm>
          <a:prstGeom prst="rect">
            <a:avLst/>
          </a:prstGeom>
          <a:noFill/>
        </p:spPr>
        <p:txBody>
          <a:bodyPr wrap="square">
            <a:spAutoFit/>
          </a:bodyPr>
          <a:lstStyle/>
          <a:p>
            <a:r>
              <a:rPr lang="en-US" sz="2800" dirty="0">
                <a:solidFill>
                  <a:schemeClr val="accent1"/>
                </a:solidFill>
                <a:latin typeface="Montserrat SemiBold" pitchFamily="2" charset="0"/>
              </a:rPr>
              <a:t>The Big Picture</a:t>
            </a:r>
          </a:p>
        </p:txBody>
      </p:sp>
      <p:sp>
        <p:nvSpPr>
          <p:cNvPr id="23" name="TextBox 22">
            <a:extLst>
              <a:ext uri="{FF2B5EF4-FFF2-40B4-BE49-F238E27FC236}">
                <a16:creationId xmlns:a16="http://schemas.microsoft.com/office/drawing/2014/main" id="{F8C5736D-0F4B-B5E0-8EB9-3A2D2FDD46F1}"/>
              </a:ext>
            </a:extLst>
          </p:cNvPr>
          <p:cNvSpPr txBox="1"/>
          <p:nvPr/>
        </p:nvSpPr>
        <p:spPr>
          <a:xfrm>
            <a:off x="622299" y="2140562"/>
            <a:ext cx="4086225" cy="1938992"/>
          </a:xfrm>
          <a:prstGeom prst="rect">
            <a:avLst/>
          </a:prstGeom>
          <a:noFill/>
        </p:spPr>
        <p:txBody>
          <a:bodyPr wrap="square">
            <a:spAutoFit/>
          </a:bodyPr>
          <a:lstStyle/>
          <a:p>
            <a:r>
              <a:rPr lang="en-US" sz="1200" dirty="0">
                <a:solidFill>
                  <a:schemeClr val="bg2">
                    <a:lumMod val="75000"/>
                    <a:lumOff val="25000"/>
                  </a:schemeClr>
                </a:solidFill>
              </a:rPr>
              <a:t>Cholera is a waterborne disease and a major public health challenge. </a:t>
            </a:r>
          </a:p>
          <a:p>
            <a:endParaRPr lang="en-US" sz="1200" dirty="0">
              <a:solidFill>
                <a:schemeClr val="bg2">
                  <a:lumMod val="75000"/>
                  <a:lumOff val="25000"/>
                </a:schemeClr>
              </a:solidFill>
            </a:endParaRPr>
          </a:p>
          <a:p>
            <a:r>
              <a:rPr lang="en-US" sz="1200" dirty="0">
                <a:solidFill>
                  <a:schemeClr val="bg2">
                    <a:lumMod val="75000"/>
                    <a:lumOff val="25000"/>
                  </a:schemeClr>
                </a:solidFill>
              </a:rPr>
              <a:t>To predict outbreaks or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patterns, we ideally need reliable data such as water quality reports, water treatment records, demographic information, and epidemiological or clinical data. </a:t>
            </a:r>
          </a:p>
          <a:p>
            <a:endParaRPr lang="en-US" sz="1200" dirty="0">
              <a:solidFill>
                <a:schemeClr val="bg2">
                  <a:lumMod val="75000"/>
                  <a:lumOff val="25000"/>
                </a:schemeClr>
              </a:solidFill>
            </a:endParaRPr>
          </a:p>
          <a:p>
            <a:r>
              <a:rPr lang="en-US" sz="1200" dirty="0">
                <a:solidFill>
                  <a:schemeClr val="bg2">
                    <a:lumMod val="75000"/>
                    <a:lumOff val="25000"/>
                  </a:schemeClr>
                </a:solidFill>
              </a:rPr>
              <a:t>But in many instances, these types of data are limited or unavailable.</a:t>
            </a:r>
          </a:p>
        </p:txBody>
      </p:sp>
      <p:sp>
        <p:nvSpPr>
          <p:cNvPr id="3" name="Rectangle: Rounded Corners 2">
            <a:extLst>
              <a:ext uri="{FF2B5EF4-FFF2-40B4-BE49-F238E27FC236}">
                <a16:creationId xmlns:a16="http://schemas.microsoft.com/office/drawing/2014/main" id="{30F2A748-F75B-75AF-D666-0E4F4CA68943}"/>
              </a:ext>
            </a:extLst>
          </p:cNvPr>
          <p:cNvSpPr/>
          <p:nvPr/>
        </p:nvSpPr>
        <p:spPr>
          <a:xfrm>
            <a:off x="622300" y="4415046"/>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8B786ED-2CCE-3796-CC77-3CCE14790DB6}"/>
              </a:ext>
            </a:extLst>
          </p:cNvPr>
          <p:cNvSpPr/>
          <p:nvPr/>
        </p:nvSpPr>
        <p:spPr>
          <a:xfrm>
            <a:off x="804011" y="4520973"/>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AE9083-7361-CF66-11A4-14EFD5CC3108}"/>
              </a:ext>
            </a:extLst>
          </p:cNvPr>
          <p:cNvGrpSpPr/>
          <p:nvPr/>
        </p:nvGrpSpPr>
        <p:grpSpPr>
          <a:xfrm>
            <a:off x="2065748" y="4706842"/>
            <a:ext cx="3839751" cy="492442"/>
            <a:chOff x="2065748" y="4461497"/>
            <a:chExt cx="3839751" cy="492442"/>
          </a:xfrm>
        </p:grpSpPr>
        <p:sp>
          <p:nvSpPr>
            <p:cNvPr id="7" name="TextBox 6">
              <a:extLst>
                <a:ext uri="{FF2B5EF4-FFF2-40B4-BE49-F238E27FC236}">
                  <a16:creationId xmlns:a16="http://schemas.microsoft.com/office/drawing/2014/main" id="{985B25A1-1EA5-4C2A-7C4D-BB37BE3C9F40}"/>
                </a:ext>
              </a:extLst>
            </p:cNvPr>
            <p:cNvSpPr txBox="1"/>
            <p:nvPr/>
          </p:nvSpPr>
          <p:spPr>
            <a:xfrm>
              <a:off x="2065749" y="4461497"/>
              <a:ext cx="3435350" cy="253916"/>
            </a:xfrm>
            <a:prstGeom prst="rect">
              <a:avLst/>
            </a:prstGeom>
            <a:noFill/>
          </p:spPr>
          <p:txBody>
            <a:bodyPr wrap="square">
              <a:spAutoFit/>
            </a:bodyPr>
            <a:lstStyle/>
            <a:p>
              <a:r>
                <a:rPr lang="en-US" sz="1050" b="1" dirty="0">
                  <a:solidFill>
                    <a:schemeClr val="bg2">
                      <a:lumMod val="75000"/>
                      <a:lumOff val="25000"/>
                    </a:schemeClr>
                  </a:solidFill>
                </a:rPr>
                <a:t>The question then becomes</a:t>
              </a:r>
            </a:p>
          </p:txBody>
        </p:sp>
        <p:sp>
          <p:nvSpPr>
            <p:cNvPr id="8" name="TextBox 7">
              <a:extLst>
                <a:ext uri="{FF2B5EF4-FFF2-40B4-BE49-F238E27FC236}">
                  <a16:creationId xmlns:a16="http://schemas.microsoft.com/office/drawing/2014/main" id="{2FE7B6C2-5BC3-01F1-3503-B8E0483E7CAB}"/>
                </a:ext>
              </a:extLst>
            </p:cNvPr>
            <p:cNvSpPr txBox="1"/>
            <p:nvPr/>
          </p:nvSpPr>
          <p:spPr>
            <a:xfrm>
              <a:off x="2065748" y="4707718"/>
              <a:ext cx="3839751" cy="246221"/>
            </a:xfrm>
            <a:prstGeom prst="rect">
              <a:avLst/>
            </a:prstGeom>
            <a:noFill/>
          </p:spPr>
          <p:txBody>
            <a:bodyPr wrap="square">
              <a:spAutoFit/>
            </a:bodyPr>
            <a:lstStyle/>
            <a:p>
              <a:r>
                <a:rPr lang="en-US" sz="1000" b="1" dirty="0">
                  <a:solidFill>
                    <a:schemeClr val="accent1"/>
                  </a:solidFill>
                  <a:latin typeface="Montserrat SemiBold" pitchFamily="2" charset="0"/>
                </a:rPr>
                <a:t>What can we do in a data-constrained environment?</a:t>
              </a:r>
            </a:p>
          </p:txBody>
        </p:sp>
      </p:grpSp>
      <p:sp>
        <p:nvSpPr>
          <p:cNvPr id="17" name="TextBox 16">
            <a:extLst>
              <a:ext uri="{FF2B5EF4-FFF2-40B4-BE49-F238E27FC236}">
                <a16:creationId xmlns:a16="http://schemas.microsoft.com/office/drawing/2014/main" id="{612812C5-FDA5-E6FF-FFD2-60ED65476873}"/>
              </a:ext>
            </a:extLst>
          </p:cNvPr>
          <p:cNvSpPr txBox="1"/>
          <p:nvPr/>
        </p:nvSpPr>
        <p:spPr>
          <a:xfrm>
            <a:off x="6955971" y="1910443"/>
            <a:ext cx="5043748" cy="3089500"/>
          </a:xfrm>
          <a:prstGeom prst="rect">
            <a:avLst/>
          </a:prstGeom>
          <a:noFill/>
        </p:spPr>
        <p:txBody>
          <a:bodyPr wrap="square">
            <a:spAutoFit/>
          </a:bodyPr>
          <a:lstStyle/>
          <a:p>
            <a:pPr>
              <a:lnSpc>
                <a:spcPct val="200000"/>
              </a:lnSpc>
            </a:pPr>
            <a:r>
              <a:rPr lang="en-US" sz="1100" b="1" dirty="0">
                <a:solidFill>
                  <a:schemeClr val="bg1"/>
                </a:solidFill>
              </a:rPr>
              <a:t>When traditional data sources are missing, we can turn to alternative forms of information. Social media posts, publicly available datasets, environmental data, mobility patterns, and other unconventional sources can help fill the gaps. </a:t>
            </a:r>
          </a:p>
          <a:p>
            <a:pPr>
              <a:lnSpc>
                <a:spcPct val="200000"/>
              </a:lnSpc>
            </a:pPr>
            <a:endParaRPr lang="en-US" sz="1100" b="1" dirty="0">
              <a:solidFill>
                <a:schemeClr val="bg1"/>
              </a:solidFill>
            </a:endParaRPr>
          </a:p>
          <a:p>
            <a:pPr>
              <a:lnSpc>
                <a:spcPct val="200000"/>
              </a:lnSpc>
            </a:pPr>
            <a:r>
              <a:rPr lang="en-US" sz="1100" b="1" dirty="0">
                <a:solidFill>
                  <a:schemeClr val="bg1"/>
                </a:solidFill>
              </a:rPr>
              <a:t>By combining these alternative data streams, we can still perform meaningful analyses and predictions of cholera. Using non-traditional, accessible data to overcome resource limitations is the core of my research.</a:t>
            </a:r>
          </a:p>
        </p:txBody>
      </p:sp>
      <p:pic>
        <p:nvPicPr>
          <p:cNvPr id="21" name="Graphic 20">
            <a:extLst>
              <a:ext uri="{FF2B5EF4-FFF2-40B4-BE49-F238E27FC236}">
                <a16:creationId xmlns:a16="http://schemas.microsoft.com/office/drawing/2014/main" id="{8A18567E-7A6E-D5AC-DD71-65A133B6A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02" y="4722409"/>
            <a:ext cx="526620" cy="526620"/>
          </a:xfrm>
          <a:prstGeom prst="rect">
            <a:avLst/>
          </a:prstGeom>
        </p:spPr>
      </p:pic>
    </p:spTree>
    <p:extLst>
      <p:ext uri="{BB962C8B-B14F-4D97-AF65-F5344CB8AC3E}">
        <p14:creationId xmlns:p14="http://schemas.microsoft.com/office/powerpoint/2010/main" val="10572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2705-CF76-E087-DAC4-D082BB354376}"/>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345A3F-3D08-C82F-888C-BA908DAE5270}"/>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9563" b="9563"/>
          <a:stretch>
            <a:fillRect/>
          </a:stretch>
        </p:blipFill>
        <p:spPr/>
      </p:pic>
      <p:sp>
        <p:nvSpPr>
          <p:cNvPr id="16" name="Rectangle: Rounded Corners 15">
            <a:extLst>
              <a:ext uri="{FF2B5EF4-FFF2-40B4-BE49-F238E27FC236}">
                <a16:creationId xmlns:a16="http://schemas.microsoft.com/office/drawing/2014/main" id="{27474A9F-5719-73A1-33F8-EADFC7BB8412}"/>
              </a:ext>
            </a:extLst>
          </p:cNvPr>
          <p:cNvSpPr/>
          <p:nvPr/>
        </p:nvSpPr>
        <p:spPr>
          <a:xfrm>
            <a:off x="8139112"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7F022C-FF62-552D-05B5-B0D3B6670175}"/>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886BDE3-DC90-D816-7187-52D131C8AD00}"/>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C8C588-DB1A-69B9-D0F0-BDA03FC3951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F7611958-7A57-6A21-713A-85FB79B7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0002AF5-49A0-D147-C3DF-FA5510455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27A6541-5FF2-7123-6196-3B5B9A30C645}"/>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4" name="Group 13">
            <a:extLst>
              <a:ext uri="{FF2B5EF4-FFF2-40B4-BE49-F238E27FC236}">
                <a16:creationId xmlns:a16="http://schemas.microsoft.com/office/drawing/2014/main" id="{45F179D5-E5D8-6BFE-01D0-DD2AA299632C}"/>
              </a:ext>
            </a:extLst>
          </p:cNvPr>
          <p:cNvGrpSpPr/>
          <p:nvPr/>
        </p:nvGrpSpPr>
        <p:grpSpPr>
          <a:xfrm>
            <a:off x="5717253" y="777460"/>
            <a:ext cx="5760417" cy="1879951"/>
            <a:chOff x="4052886" y="1133691"/>
            <a:chExt cx="5760417" cy="1879951"/>
          </a:xfrm>
        </p:grpSpPr>
        <p:sp>
          <p:nvSpPr>
            <p:cNvPr id="6" name="TextBox 5">
              <a:extLst>
                <a:ext uri="{FF2B5EF4-FFF2-40B4-BE49-F238E27FC236}">
                  <a16:creationId xmlns:a16="http://schemas.microsoft.com/office/drawing/2014/main" id="{C4EC61EF-1A28-012D-FF34-5858DDBFD796}"/>
                </a:ext>
              </a:extLst>
            </p:cNvPr>
            <p:cNvSpPr txBox="1"/>
            <p:nvPr/>
          </p:nvSpPr>
          <p:spPr>
            <a:xfrm>
              <a:off x="4052887" y="1133691"/>
              <a:ext cx="4086225" cy="523220"/>
            </a:xfrm>
            <a:prstGeom prst="rect">
              <a:avLst/>
            </a:prstGeom>
            <a:noFill/>
          </p:spPr>
          <p:txBody>
            <a:bodyPr wrap="square">
              <a:spAutoFit/>
            </a:bodyPr>
            <a:lstStyle/>
            <a:p>
              <a:r>
                <a:rPr lang="en-US" sz="2800" dirty="0">
                  <a:solidFill>
                    <a:schemeClr val="accent1"/>
                  </a:solidFill>
                  <a:latin typeface="Montserrat SemiBold" pitchFamily="2" charset="0"/>
                </a:rPr>
                <a:t>Introduction</a:t>
              </a:r>
            </a:p>
          </p:txBody>
        </p:sp>
        <p:sp>
          <p:nvSpPr>
            <p:cNvPr id="23" name="TextBox 22">
              <a:extLst>
                <a:ext uri="{FF2B5EF4-FFF2-40B4-BE49-F238E27FC236}">
                  <a16:creationId xmlns:a16="http://schemas.microsoft.com/office/drawing/2014/main" id="{3CBD66C9-9DBB-2D0D-27CC-4A39ED02A08B}"/>
                </a:ext>
              </a:extLst>
            </p:cNvPr>
            <p:cNvSpPr txBox="1"/>
            <p:nvPr/>
          </p:nvSpPr>
          <p:spPr>
            <a:xfrm>
              <a:off x="4052886" y="1736369"/>
              <a:ext cx="5760417" cy="1277273"/>
            </a:xfrm>
            <a:prstGeom prst="rect">
              <a:avLst/>
            </a:prstGeom>
            <a:noFill/>
          </p:spPr>
          <p:txBody>
            <a:bodyPr wrap="square">
              <a:spAutoFit/>
            </a:bodyPr>
            <a:lstStyle/>
            <a:p>
              <a:r>
                <a:rPr lang="en-US" sz="1100" dirty="0">
                  <a:solidFill>
                    <a:schemeClr val="bg2">
                      <a:lumMod val="75000"/>
                      <a:lumOff val="25000"/>
                    </a:schemeClr>
                  </a:solidFill>
                </a:rPr>
                <a:t>With the big picture in mind, this study </a:t>
              </a:r>
              <a:r>
                <a:rPr lang="en-US" sz="1100" i="1" dirty="0">
                  <a:solidFill>
                    <a:schemeClr val="bg2">
                      <a:lumMod val="75000"/>
                      <a:lumOff val="25000"/>
                    </a:schemeClr>
                  </a:solidFill>
                </a:rPr>
                <a:t>narrowly</a:t>
              </a:r>
              <a:r>
                <a:rPr lang="en-US" sz="1100" dirty="0">
                  <a:solidFill>
                    <a:schemeClr val="bg2">
                      <a:lumMod val="75000"/>
                      <a:lumOff val="25000"/>
                    </a:schemeClr>
                  </a:solidFill>
                </a:rPr>
                <a:t> </a:t>
              </a:r>
              <a:r>
                <a:rPr lang="en-GB" sz="1100" dirty="0">
                  <a:solidFill>
                    <a:schemeClr val="bg2">
                      <a:lumMod val="75000"/>
                      <a:lumOff val="25000"/>
                    </a:schemeClr>
                  </a:solidFill>
                </a:rPr>
                <a:t>examined how interpretable machine learning and large language model (LLM)–driven reasoning can collaborate to provide transparent and</a:t>
              </a:r>
              <a:r>
                <a:rPr lang="en-US" sz="1100" dirty="0">
                  <a:solidFill>
                    <a:schemeClr val="bg2">
                      <a:lumMod val="75000"/>
                      <a:lumOff val="25000"/>
                    </a:schemeClr>
                  </a:solidFill>
                </a:rPr>
                <a:t> actionable insights. </a:t>
              </a:r>
            </a:p>
            <a:p>
              <a:endParaRPr lang="en-US" sz="1100" dirty="0">
                <a:solidFill>
                  <a:schemeClr val="bg2">
                    <a:lumMod val="75000"/>
                    <a:lumOff val="25000"/>
                  </a:schemeClr>
                </a:solidFill>
              </a:endParaRPr>
            </a:p>
            <a:p>
              <a:r>
                <a:rPr lang="en-US" sz="1100" dirty="0">
                  <a:solidFill>
                    <a:schemeClr val="bg2">
                      <a:lumMod val="75000"/>
                      <a:lumOff val="25000"/>
                    </a:schemeClr>
                  </a:solidFill>
                </a:rPr>
                <a:t>Specifically, the research investigates how an LLM-powered agentic framework can integrate explainable ML models with statistical reasoning to identify key risk factors for cholera across multiple regions.</a:t>
              </a:r>
            </a:p>
          </p:txBody>
        </p:sp>
      </p:grpSp>
      <p:sp>
        <p:nvSpPr>
          <p:cNvPr id="3" name="Rectangle: Rounded Corners 2">
            <a:extLst>
              <a:ext uri="{FF2B5EF4-FFF2-40B4-BE49-F238E27FC236}">
                <a16:creationId xmlns:a16="http://schemas.microsoft.com/office/drawing/2014/main" id="{0153F82C-C1A4-AD86-55B6-4304F398A2B4}"/>
              </a:ext>
            </a:extLst>
          </p:cNvPr>
          <p:cNvSpPr/>
          <p:nvPr/>
        </p:nvSpPr>
        <p:spPr>
          <a:xfrm>
            <a:off x="4052888"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5159AC-2400-105C-2814-B7F12E3E184F}"/>
              </a:ext>
            </a:extLst>
          </p:cNvPr>
          <p:cNvSpPr txBox="1"/>
          <p:nvPr/>
        </p:nvSpPr>
        <p:spPr>
          <a:xfrm>
            <a:off x="5717253" y="2972716"/>
            <a:ext cx="2865618" cy="276999"/>
          </a:xfrm>
          <a:prstGeom prst="rect">
            <a:avLst/>
          </a:prstGeom>
          <a:noFill/>
        </p:spPr>
        <p:txBody>
          <a:bodyPr wrap="square">
            <a:spAutoFit/>
          </a:bodyPr>
          <a:lstStyle/>
          <a:p>
            <a:r>
              <a:rPr lang="en-US" sz="1200" b="1" dirty="0">
                <a:solidFill>
                  <a:schemeClr val="accent1"/>
                </a:solidFill>
                <a:latin typeface="Montserrat SemiBold" pitchFamily="2" charset="0"/>
              </a:rPr>
              <a:t>This work contributes by</a:t>
            </a:r>
          </a:p>
        </p:txBody>
      </p:sp>
      <p:sp>
        <p:nvSpPr>
          <p:cNvPr id="7" name="TextBox 6">
            <a:extLst>
              <a:ext uri="{FF2B5EF4-FFF2-40B4-BE49-F238E27FC236}">
                <a16:creationId xmlns:a16="http://schemas.microsoft.com/office/drawing/2014/main" id="{EEF617F4-C0DF-C62D-E984-77BA4BC437F5}"/>
              </a:ext>
            </a:extLst>
          </p:cNvPr>
          <p:cNvSpPr txBox="1"/>
          <p:nvPr/>
        </p:nvSpPr>
        <p:spPr>
          <a:xfrm>
            <a:off x="4655435" y="4195614"/>
            <a:ext cx="2367534" cy="1446102"/>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Developing a multi-model analytical pipeline using EBM, </a:t>
            </a:r>
            <a:r>
              <a:rPr lang="en-US" sz="1200" dirty="0" err="1">
                <a:solidFill>
                  <a:schemeClr val="bg2">
                    <a:lumMod val="75000"/>
                    <a:lumOff val="25000"/>
                  </a:schemeClr>
                </a:solidFill>
              </a:rPr>
              <a:t>NGBoost</a:t>
            </a:r>
            <a:r>
              <a:rPr lang="en-US" sz="1200" dirty="0">
                <a:solidFill>
                  <a:schemeClr val="bg2">
                    <a:lumMod val="75000"/>
                    <a:lumOff val="25000"/>
                  </a:schemeClr>
                </a:solidFill>
              </a:rPr>
              <a:t>, and </a:t>
            </a:r>
            <a:r>
              <a:rPr lang="en-US" sz="1200" dirty="0" err="1">
                <a:solidFill>
                  <a:schemeClr val="bg2">
                    <a:lumMod val="75000"/>
                    <a:lumOff val="25000"/>
                  </a:schemeClr>
                </a:solidFill>
              </a:rPr>
              <a:t>TabNet</a:t>
            </a:r>
            <a:r>
              <a:rPr lang="en-US" sz="1200" dirty="0">
                <a:solidFill>
                  <a:schemeClr val="bg2">
                    <a:lumMod val="75000"/>
                    <a:lumOff val="25000"/>
                  </a:schemeClr>
                </a:solidFill>
              </a:rPr>
              <a:t> to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risk factors.</a:t>
            </a:r>
          </a:p>
        </p:txBody>
      </p:sp>
      <p:sp>
        <p:nvSpPr>
          <p:cNvPr id="11" name="TextBox 10">
            <a:extLst>
              <a:ext uri="{FF2B5EF4-FFF2-40B4-BE49-F238E27FC236}">
                <a16:creationId xmlns:a16="http://schemas.microsoft.com/office/drawing/2014/main" id="{A7EBF57A-CEDE-5F48-2E15-4CDDDB55DFF4}"/>
              </a:ext>
            </a:extLst>
          </p:cNvPr>
          <p:cNvSpPr txBox="1"/>
          <p:nvPr/>
        </p:nvSpPr>
        <p:spPr>
          <a:xfrm>
            <a:off x="8516185" y="4093237"/>
            <a:ext cx="2818482" cy="1723100"/>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Integrating a </a:t>
            </a:r>
            <a:r>
              <a:rPr lang="en-US" sz="1200" dirty="0" err="1">
                <a:solidFill>
                  <a:schemeClr val="bg2">
                    <a:lumMod val="75000"/>
                    <a:lumOff val="25000"/>
                  </a:schemeClr>
                </a:solidFill>
              </a:rPr>
              <a:t>LangChain</a:t>
            </a:r>
            <a:r>
              <a:rPr lang="en-US" sz="1200" dirty="0">
                <a:solidFill>
                  <a:schemeClr val="bg2">
                    <a:lumMod val="75000"/>
                    <a:lumOff val="25000"/>
                  </a:schemeClr>
                </a:solidFill>
              </a:rPr>
              <a:t>-based LLM agent that interprets model outputs, supports natural language querying, and enhances decision-making in data-constrained environments.</a:t>
            </a:r>
          </a:p>
        </p:txBody>
      </p:sp>
      <p:pic>
        <p:nvPicPr>
          <p:cNvPr id="20" name="Graphic 19">
            <a:extLst>
              <a:ext uri="{FF2B5EF4-FFF2-40B4-BE49-F238E27FC236}">
                <a16:creationId xmlns:a16="http://schemas.microsoft.com/office/drawing/2014/main" id="{3F598A05-7539-AAD4-8610-A4495FD4ED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5531" y="3666701"/>
            <a:ext cx="447342" cy="447342"/>
          </a:xfrm>
          <a:prstGeom prst="rect">
            <a:avLst/>
          </a:prstGeom>
        </p:spPr>
      </p:pic>
      <p:pic>
        <p:nvPicPr>
          <p:cNvPr id="24" name="Graphic 23">
            <a:extLst>
              <a:ext uri="{FF2B5EF4-FFF2-40B4-BE49-F238E27FC236}">
                <a16:creationId xmlns:a16="http://schemas.microsoft.com/office/drawing/2014/main" id="{6D6E0126-0A30-3076-B1C0-190C87AD22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1755" y="3585057"/>
            <a:ext cx="447342" cy="447342"/>
          </a:xfrm>
          <a:prstGeom prst="rect">
            <a:avLst/>
          </a:prstGeom>
        </p:spPr>
      </p:pic>
    </p:spTree>
    <p:extLst>
      <p:ext uri="{BB962C8B-B14F-4D97-AF65-F5344CB8AC3E}">
        <p14:creationId xmlns:p14="http://schemas.microsoft.com/office/powerpoint/2010/main" val="16038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C001-12B0-56C2-1C69-1B5D57784CF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A57C2C6-315F-DFCF-1D5C-DD206AEB77F4}"/>
              </a:ext>
            </a:extLst>
          </p:cNvPr>
          <p:cNvSpPr/>
          <p:nvPr/>
        </p:nvSpPr>
        <p:spPr>
          <a:xfrm>
            <a:off x="6497670" y="1524207"/>
            <a:ext cx="5471480" cy="4788816"/>
          </a:xfrm>
          <a:prstGeom prst="roundRect">
            <a:avLst>
              <a:gd name="adj" fmla="val 34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FF4C2FA7-FF7C-96F6-6C99-4DB116104FF2}"/>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1903" r="11903"/>
          <a:stretch>
            <a:fillRect/>
          </a:stretch>
        </p:blipFill>
        <p:spPr/>
      </p:pic>
      <p:grpSp>
        <p:nvGrpSpPr>
          <p:cNvPr id="93" name="Group 92">
            <a:extLst>
              <a:ext uri="{FF2B5EF4-FFF2-40B4-BE49-F238E27FC236}">
                <a16:creationId xmlns:a16="http://schemas.microsoft.com/office/drawing/2014/main" id="{FD339891-AF28-A5DE-4531-E092607767F2}"/>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2E039EB2-582F-EA6B-9FFD-47D03F1D844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497000F-1E47-3894-5F2B-18FEE4585A9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43374F5-5586-F195-A5A6-371F0B8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B1658218-A069-515F-430F-2C74AC5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B27F3CC-A294-7A0B-4D10-805269DFCA96}"/>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9531CE-4A94-C4D9-A69D-7BF9352E54FA}"/>
              </a:ext>
            </a:extLst>
          </p:cNvPr>
          <p:cNvSpPr txBox="1"/>
          <p:nvPr/>
        </p:nvSpPr>
        <p:spPr>
          <a:xfrm>
            <a:off x="622300" y="1608914"/>
            <a:ext cx="4086225" cy="523220"/>
          </a:xfrm>
          <a:prstGeom prst="rect">
            <a:avLst/>
          </a:prstGeom>
          <a:noFill/>
        </p:spPr>
        <p:txBody>
          <a:bodyPr wrap="square">
            <a:spAutoFit/>
          </a:bodyPr>
          <a:lstStyle/>
          <a:p>
            <a:r>
              <a:rPr lang="en-US" sz="2800" dirty="0">
                <a:solidFill>
                  <a:schemeClr val="accent1"/>
                </a:solidFill>
                <a:latin typeface="Montserrat SemiBold" pitchFamily="2" charset="0"/>
              </a:rPr>
              <a:t>Research Question</a:t>
            </a:r>
          </a:p>
        </p:txBody>
      </p:sp>
      <p:sp>
        <p:nvSpPr>
          <p:cNvPr id="23" name="TextBox 22">
            <a:extLst>
              <a:ext uri="{FF2B5EF4-FFF2-40B4-BE49-F238E27FC236}">
                <a16:creationId xmlns:a16="http://schemas.microsoft.com/office/drawing/2014/main" id="{5D689EEB-5D8A-18AF-1B29-373BB5007467}"/>
              </a:ext>
            </a:extLst>
          </p:cNvPr>
          <p:cNvSpPr txBox="1"/>
          <p:nvPr/>
        </p:nvSpPr>
        <p:spPr>
          <a:xfrm>
            <a:off x="622299" y="2272509"/>
            <a:ext cx="4627337" cy="1348574"/>
          </a:xfrm>
          <a:prstGeom prst="rect">
            <a:avLst/>
          </a:prstGeom>
          <a:noFill/>
        </p:spPr>
        <p:txBody>
          <a:bodyPr wrap="square">
            <a:spAutoFit/>
          </a:bodyPr>
          <a:lstStyle/>
          <a:p>
            <a:pPr>
              <a:lnSpc>
                <a:spcPct val="150000"/>
              </a:lnSpc>
            </a:pPr>
            <a:r>
              <a:rPr lang="en-US" sz="1400" dirty="0">
                <a:solidFill>
                  <a:schemeClr val="bg2">
                    <a:lumMod val="75000"/>
                    <a:lumOff val="25000"/>
                  </a:schemeClr>
                </a:solidFill>
              </a:rPr>
              <a:t>How can an LLM-powered agentic framework integrate explainable machine learning and statistical reasoning to identify key risk factors for Cholera incidence across multiple regions? </a:t>
            </a:r>
          </a:p>
        </p:txBody>
      </p:sp>
      <p:grpSp>
        <p:nvGrpSpPr>
          <p:cNvPr id="10" name="Group 9">
            <a:extLst>
              <a:ext uri="{FF2B5EF4-FFF2-40B4-BE49-F238E27FC236}">
                <a16:creationId xmlns:a16="http://schemas.microsoft.com/office/drawing/2014/main" id="{9E5CC420-9AB6-8295-EA78-07C611F0A9AE}"/>
              </a:ext>
            </a:extLst>
          </p:cNvPr>
          <p:cNvGrpSpPr/>
          <p:nvPr/>
        </p:nvGrpSpPr>
        <p:grpSpPr>
          <a:xfrm>
            <a:off x="622300" y="4259924"/>
            <a:ext cx="5693659" cy="1125020"/>
            <a:chOff x="622300" y="4259924"/>
            <a:chExt cx="5693659" cy="1125020"/>
          </a:xfrm>
        </p:grpSpPr>
        <p:sp>
          <p:nvSpPr>
            <p:cNvPr id="3" name="Rectangle: Rounded Corners 2">
              <a:extLst>
                <a:ext uri="{FF2B5EF4-FFF2-40B4-BE49-F238E27FC236}">
                  <a16:creationId xmlns:a16="http://schemas.microsoft.com/office/drawing/2014/main" id="{C2A8CEF4-3C8D-FDB1-FC99-E19A278D8456}"/>
                </a:ext>
              </a:extLst>
            </p:cNvPr>
            <p:cNvSpPr/>
            <p:nvPr/>
          </p:nvSpPr>
          <p:spPr>
            <a:xfrm>
              <a:off x="622300" y="4259924"/>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E39DEE1-C884-6F69-2320-7F4DF791A0C8}"/>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2EAFB3-E0BA-2D6E-B610-4D207201D114}"/>
                </a:ext>
              </a:extLst>
            </p:cNvPr>
            <p:cNvGrpSpPr/>
            <p:nvPr/>
          </p:nvGrpSpPr>
          <p:grpSpPr>
            <a:xfrm>
              <a:off x="1853294" y="4428763"/>
              <a:ext cx="4242706" cy="810426"/>
              <a:chOff x="1853294" y="4321297"/>
              <a:chExt cx="4242706" cy="810426"/>
            </a:xfrm>
          </p:grpSpPr>
          <p:sp>
            <p:nvSpPr>
              <p:cNvPr id="7" name="TextBox 6">
                <a:extLst>
                  <a:ext uri="{FF2B5EF4-FFF2-40B4-BE49-F238E27FC236}">
                    <a16:creationId xmlns:a16="http://schemas.microsoft.com/office/drawing/2014/main" id="{ACB7C82D-3E3E-8F9F-99E4-63DC225D1736}"/>
                  </a:ext>
                </a:extLst>
              </p:cNvPr>
              <p:cNvSpPr txBox="1"/>
              <p:nvPr/>
            </p:nvSpPr>
            <p:spPr>
              <a:xfrm>
                <a:off x="1853294" y="4554642"/>
                <a:ext cx="4242706" cy="577081"/>
              </a:xfrm>
              <a:prstGeom prst="rect">
                <a:avLst/>
              </a:prstGeom>
              <a:noFill/>
            </p:spPr>
            <p:txBody>
              <a:bodyPr wrap="square">
                <a:spAutoFit/>
              </a:bodyPr>
              <a:lstStyle/>
              <a:p>
                <a:r>
                  <a:rPr lang="en-US" sz="1050" dirty="0">
                    <a:solidFill>
                      <a:schemeClr val="bg2">
                        <a:lumMod val="75000"/>
                        <a:lumOff val="25000"/>
                      </a:schemeClr>
                    </a:solidFill>
                  </a:rPr>
                  <a:t>When ideal data isn't available, we use explainable AI and natural language processing to extract insights from what we do have, making cholera prediction or analyses possible.</a:t>
                </a:r>
              </a:p>
            </p:txBody>
          </p:sp>
          <p:sp>
            <p:nvSpPr>
              <p:cNvPr id="8" name="TextBox 7">
                <a:extLst>
                  <a:ext uri="{FF2B5EF4-FFF2-40B4-BE49-F238E27FC236}">
                    <a16:creationId xmlns:a16="http://schemas.microsoft.com/office/drawing/2014/main" id="{653831B7-7C1A-2F4F-3228-BFB272F31C44}"/>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Bottom line</a:t>
                </a:r>
              </a:p>
            </p:txBody>
          </p:sp>
        </p:grpSp>
        <p:pic>
          <p:nvPicPr>
            <p:cNvPr id="4" name="Graphic 3">
              <a:extLst>
                <a:ext uri="{FF2B5EF4-FFF2-40B4-BE49-F238E27FC236}">
                  <a16:creationId xmlns:a16="http://schemas.microsoft.com/office/drawing/2014/main" id="{59B39ABA-A8BF-C49B-5649-6A06A109B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spTree>
    <p:extLst>
      <p:ext uri="{BB962C8B-B14F-4D97-AF65-F5344CB8AC3E}">
        <p14:creationId xmlns:p14="http://schemas.microsoft.com/office/powerpoint/2010/main" val="33727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8BAC-F8A9-42C0-8EDC-4627F75AEA7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9FEB9420-DA9C-BFAF-F155-BA30310402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02E349F-4737-2296-A931-7F9F74C7A0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36037F6-345E-283F-1B3C-B6EE6BAF10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F3EDA03-CE94-DEE0-6823-57185AB7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FA7CB985-577D-627D-DB8A-9213C3757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BE22497-E462-FB27-6E63-26BD3416DCB8}"/>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7AD873B9-42AB-BBB6-CF92-7156E15BAF1C}"/>
              </a:ext>
            </a:extLst>
          </p:cNvPr>
          <p:cNvSpPr txBox="1"/>
          <p:nvPr/>
        </p:nvSpPr>
        <p:spPr>
          <a:xfrm>
            <a:off x="7391445" y="1504115"/>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a:t>
            </a:r>
          </a:p>
          <a:p>
            <a:r>
              <a:rPr lang="en-US" sz="2800" dirty="0">
                <a:solidFill>
                  <a:schemeClr val="accent1"/>
                </a:solidFill>
                <a:latin typeface="Montserrat SemiBold" pitchFamily="2" charset="0"/>
              </a:rPr>
              <a:t>Description</a:t>
            </a:r>
          </a:p>
        </p:txBody>
      </p:sp>
      <p:sp>
        <p:nvSpPr>
          <p:cNvPr id="23" name="TextBox 22">
            <a:extLst>
              <a:ext uri="{FF2B5EF4-FFF2-40B4-BE49-F238E27FC236}">
                <a16:creationId xmlns:a16="http://schemas.microsoft.com/office/drawing/2014/main" id="{1179E8C2-FBE4-6862-7718-4088EF619538}"/>
              </a:ext>
            </a:extLst>
          </p:cNvPr>
          <p:cNvSpPr txBox="1"/>
          <p:nvPr/>
        </p:nvSpPr>
        <p:spPr>
          <a:xfrm>
            <a:off x="7391445" y="3144686"/>
            <a:ext cx="4156342" cy="276999"/>
          </a:xfrm>
          <a:prstGeom prst="rect">
            <a:avLst/>
          </a:prstGeom>
          <a:noFill/>
        </p:spPr>
        <p:txBody>
          <a:bodyPr wrap="square">
            <a:spAutoFit/>
          </a:bodyPr>
          <a:lstStyle/>
          <a:p>
            <a:r>
              <a:rPr lang="en-US" sz="1200" dirty="0">
                <a:solidFill>
                  <a:schemeClr val="bg2">
                    <a:lumMod val="75000"/>
                    <a:lumOff val="25000"/>
                  </a:schemeClr>
                </a:solidFill>
              </a:rPr>
              <a:t>Water Pollution and Disease dataset from Kaggle</a:t>
            </a:r>
          </a:p>
        </p:txBody>
      </p:sp>
      <p:sp>
        <p:nvSpPr>
          <p:cNvPr id="8" name="TextBox 7">
            <a:extLst>
              <a:ext uri="{FF2B5EF4-FFF2-40B4-BE49-F238E27FC236}">
                <a16:creationId xmlns:a16="http://schemas.microsoft.com/office/drawing/2014/main" id="{0C88739B-C52C-F848-C8BF-287673A12E14}"/>
              </a:ext>
            </a:extLst>
          </p:cNvPr>
          <p:cNvSpPr txBox="1"/>
          <p:nvPr/>
        </p:nvSpPr>
        <p:spPr>
          <a:xfrm>
            <a:off x="7391444" y="2778484"/>
            <a:ext cx="2865618" cy="307777"/>
          </a:xfrm>
          <a:prstGeom prst="rect">
            <a:avLst/>
          </a:prstGeom>
          <a:noFill/>
        </p:spPr>
        <p:txBody>
          <a:bodyPr wrap="square">
            <a:spAutoFit/>
          </a:bodyPr>
          <a:lstStyle/>
          <a:p>
            <a:r>
              <a:rPr lang="en-US" sz="1400" dirty="0">
                <a:solidFill>
                  <a:schemeClr val="accent1"/>
                </a:solidFill>
                <a:latin typeface="Montserrat SemiBold" pitchFamily="2" charset="0"/>
              </a:rPr>
              <a:t>Source</a:t>
            </a:r>
          </a:p>
        </p:txBody>
      </p:sp>
      <p:sp>
        <p:nvSpPr>
          <p:cNvPr id="10" name="TextBox 9">
            <a:extLst>
              <a:ext uri="{FF2B5EF4-FFF2-40B4-BE49-F238E27FC236}">
                <a16:creationId xmlns:a16="http://schemas.microsoft.com/office/drawing/2014/main" id="{C8D65D4A-7374-D311-0E48-E85ACFDC1887}"/>
              </a:ext>
            </a:extLst>
          </p:cNvPr>
          <p:cNvSpPr txBox="1"/>
          <p:nvPr/>
        </p:nvSpPr>
        <p:spPr>
          <a:xfrm>
            <a:off x="7391445" y="3747717"/>
            <a:ext cx="4156342" cy="276999"/>
          </a:xfrm>
          <a:prstGeom prst="rect">
            <a:avLst/>
          </a:prstGeom>
          <a:noFill/>
        </p:spPr>
        <p:txBody>
          <a:bodyPr wrap="square">
            <a:spAutoFit/>
          </a:bodyPr>
          <a:lstStyle/>
          <a:p>
            <a:r>
              <a:rPr lang="en-US" sz="1200" dirty="0">
                <a:solidFill>
                  <a:schemeClr val="bg2">
                    <a:lumMod val="75000"/>
                    <a:lumOff val="25000"/>
                  </a:schemeClr>
                </a:solidFill>
              </a:rPr>
              <a:t>Published: </a:t>
            </a:r>
            <a:r>
              <a:rPr lang="en-US" sz="1200" dirty="0">
                <a:solidFill>
                  <a:schemeClr val="accent1"/>
                </a:solidFill>
                <a:latin typeface="Montserrat SemiBold" pitchFamily="2" charset="0"/>
              </a:rPr>
              <a:t>March 2025</a:t>
            </a:r>
          </a:p>
        </p:txBody>
      </p:sp>
      <p:sp>
        <p:nvSpPr>
          <p:cNvPr id="13" name="TextBox 12">
            <a:extLst>
              <a:ext uri="{FF2B5EF4-FFF2-40B4-BE49-F238E27FC236}">
                <a16:creationId xmlns:a16="http://schemas.microsoft.com/office/drawing/2014/main" id="{E5521CAD-54D8-23D0-5732-4835DB573F03}"/>
              </a:ext>
            </a:extLst>
          </p:cNvPr>
          <p:cNvSpPr txBox="1"/>
          <p:nvPr/>
        </p:nvSpPr>
        <p:spPr>
          <a:xfrm>
            <a:off x="7391445" y="4350748"/>
            <a:ext cx="4156342" cy="276999"/>
          </a:xfrm>
          <a:prstGeom prst="rect">
            <a:avLst/>
          </a:prstGeom>
          <a:noFill/>
        </p:spPr>
        <p:txBody>
          <a:bodyPr wrap="square">
            <a:spAutoFit/>
          </a:bodyPr>
          <a:lstStyle/>
          <a:p>
            <a:r>
              <a:rPr lang="en-US" sz="1200" dirty="0">
                <a:solidFill>
                  <a:schemeClr val="bg2">
                    <a:lumMod val="75000"/>
                    <a:lumOff val="25000"/>
                  </a:schemeClr>
                </a:solidFill>
              </a:rPr>
              <a:t>Coverage: </a:t>
            </a:r>
            <a:r>
              <a:rPr lang="en-US" sz="1200" dirty="0">
                <a:solidFill>
                  <a:schemeClr val="accent1"/>
                </a:solidFill>
                <a:latin typeface="Montserrat SemiBold" pitchFamily="2" charset="0"/>
              </a:rPr>
              <a:t>2000 – 2025</a:t>
            </a:r>
          </a:p>
        </p:txBody>
      </p:sp>
      <p:cxnSp>
        <p:nvCxnSpPr>
          <p:cNvPr id="5" name="Straight Connector 4">
            <a:extLst>
              <a:ext uri="{FF2B5EF4-FFF2-40B4-BE49-F238E27FC236}">
                <a16:creationId xmlns:a16="http://schemas.microsoft.com/office/drawing/2014/main" id="{716A4AE9-3D55-B140-D8CB-CDE9FC0DB829}"/>
              </a:ext>
            </a:extLst>
          </p:cNvPr>
          <p:cNvCxnSpPr/>
          <p:nvPr/>
        </p:nvCxnSpPr>
        <p:spPr>
          <a:xfrm>
            <a:off x="7391444" y="3569312"/>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9CD1D-F272-1156-ED36-7EB6B26130D5}"/>
              </a:ext>
            </a:extLst>
          </p:cNvPr>
          <p:cNvCxnSpPr/>
          <p:nvPr/>
        </p:nvCxnSpPr>
        <p:spPr>
          <a:xfrm>
            <a:off x="7391444" y="4172343"/>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ECFDF6-B5F8-4D75-A7D0-AA9B67CA5986}"/>
              </a:ext>
            </a:extLst>
          </p:cNvPr>
          <p:cNvCxnSpPr/>
          <p:nvPr/>
        </p:nvCxnSpPr>
        <p:spPr>
          <a:xfrm>
            <a:off x="7391444" y="4775374"/>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4F8A4D-96BB-8F78-9821-11508BE9C6B1}"/>
              </a:ext>
            </a:extLst>
          </p:cNvPr>
          <p:cNvSpPr txBox="1"/>
          <p:nvPr/>
        </p:nvSpPr>
        <p:spPr>
          <a:xfrm>
            <a:off x="7391445" y="4953776"/>
            <a:ext cx="4156342" cy="646331"/>
          </a:xfrm>
          <a:prstGeom prst="rect">
            <a:avLst/>
          </a:prstGeom>
          <a:noFill/>
        </p:spPr>
        <p:txBody>
          <a:bodyPr wrap="square">
            <a:spAutoFit/>
          </a:bodyPr>
          <a:lstStyle/>
          <a:p>
            <a:r>
              <a:rPr lang="en-US" sz="1200" dirty="0">
                <a:solidFill>
                  <a:schemeClr val="bg2">
                    <a:lumMod val="75000"/>
                    <a:lumOff val="25000"/>
                  </a:schemeClr>
                </a:solidFill>
              </a:rPr>
              <a:t>Focus: Environmental, socio-economic, and health factors influencing waterborne diseases, especially </a:t>
            </a:r>
            <a:r>
              <a:rPr lang="en-US" sz="1200" dirty="0">
                <a:solidFill>
                  <a:schemeClr val="accent1"/>
                </a:solidFill>
                <a:latin typeface="Montserrat SemiBold" pitchFamily="2" charset="0"/>
              </a:rPr>
              <a:t>Cholera</a:t>
            </a:r>
          </a:p>
        </p:txBody>
      </p:sp>
      <p:sp>
        <p:nvSpPr>
          <p:cNvPr id="21" name="Rectangle: Top Corners Rounded 20">
            <a:extLst>
              <a:ext uri="{FF2B5EF4-FFF2-40B4-BE49-F238E27FC236}">
                <a16:creationId xmlns:a16="http://schemas.microsoft.com/office/drawing/2014/main" id="{00C21F75-F615-6DEE-0EB2-A3FF9247D357}"/>
              </a:ext>
            </a:extLst>
          </p:cNvPr>
          <p:cNvSpPr/>
          <p:nvPr/>
        </p:nvSpPr>
        <p:spPr>
          <a:xfrm rot="5400000">
            <a:off x="810706" y="115479"/>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B2492A2-B2B8-10F4-0286-7AC1AE5B68E5}"/>
              </a:ext>
            </a:extLst>
          </p:cNvPr>
          <p:cNvGrpSpPr/>
          <p:nvPr/>
        </p:nvGrpSpPr>
        <p:grpSpPr>
          <a:xfrm>
            <a:off x="0" y="1850005"/>
            <a:ext cx="3026004" cy="3454702"/>
            <a:chOff x="0" y="1876424"/>
            <a:chExt cx="3026004" cy="3454702"/>
          </a:xfrm>
        </p:grpSpPr>
        <p:sp>
          <p:nvSpPr>
            <p:cNvPr id="26" name="TextBox 25">
              <a:extLst>
                <a:ext uri="{FF2B5EF4-FFF2-40B4-BE49-F238E27FC236}">
                  <a16:creationId xmlns:a16="http://schemas.microsoft.com/office/drawing/2014/main" id="{E1FECF97-93F9-BFB7-90C0-66A5937597D0}"/>
                </a:ext>
              </a:extLst>
            </p:cNvPr>
            <p:cNvSpPr txBox="1"/>
            <p:nvPr/>
          </p:nvSpPr>
          <p:spPr>
            <a:xfrm>
              <a:off x="368304" y="2220351"/>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Provides a contemporary and comprehensive view of water pollution indicators and public health outcomes.</a:t>
              </a:r>
            </a:p>
          </p:txBody>
        </p:sp>
        <p:sp>
          <p:nvSpPr>
            <p:cNvPr id="27" name="TextBox 26">
              <a:extLst>
                <a:ext uri="{FF2B5EF4-FFF2-40B4-BE49-F238E27FC236}">
                  <a16:creationId xmlns:a16="http://schemas.microsoft.com/office/drawing/2014/main" id="{7B84C80C-A375-590C-56F1-775790D129E3}"/>
                </a:ext>
              </a:extLst>
            </p:cNvPr>
            <p:cNvSpPr txBox="1"/>
            <p:nvPr/>
          </p:nvSpPr>
          <p:spPr>
            <a:xfrm>
              <a:off x="538644" y="1876424"/>
              <a:ext cx="1714926" cy="307777"/>
            </a:xfrm>
            <a:prstGeom prst="rect">
              <a:avLst/>
            </a:prstGeom>
            <a:noFill/>
          </p:spPr>
          <p:txBody>
            <a:bodyPr wrap="square">
              <a:spAutoFit/>
            </a:bodyPr>
            <a:lstStyle/>
            <a:p>
              <a:r>
                <a:rPr lang="en-US" sz="1400" dirty="0">
                  <a:solidFill>
                    <a:schemeClr val="accent1"/>
                  </a:solidFill>
                  <a:latin typeface="Montserrat SemiBold" pitchFamily="2" charset="0"/>
                </a:rPr>
                <a:t>Overview</a:t>
              </a:r>
            </a:p>
          </p:txBody>
        </p:sp>
        <p:cxnSp>
          <p:nvCxnSpPr>
            <p:cNvPr id="28" name="Straight Connector 27">
              <a:extLst>
                <a:ext uri="{FF2B5EF4-FFF2-40B4-BE49-F238E27FC236}">
                  <a16:creationId xmlns:a16="http://schemas.microsoft.com/office/drawing/2014/main" id="{8DC35CEF-92F5-B5D1-CD29-79435D78ABF0}"/>
                </a:ext>
              </a:extLst>
            </p:cNvPr>
            <p:cNvCxnSpPr>
              <a:cxnSpLocks/>
            </p:cNvCxnSpPr>
            <p:nvPr/>
          </p:nvCxnSpPr>
          <p:spPr>
            <a:xfrm>
              <a:off x="0" y="3701586"/>
              <a:ext cx="30260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49C58-E2FD-2A93-AFB9-002A4BEB456C}"/>
                </a:ext>
              </a:extLst>
            </p:cNvPr>
            <p:cNvSpPr txBox="1"/>
            <p:nvPr/>
          </p:nvSpPr>
          <p:spPr>
            <a:xfrm>
              <a:off x="435233" y="3885024"/>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Includes environmental metrics, socio-economic conditions, and cholera incidence across multiple regions.</a:t>
              </a:r>
            </a:p>
          </p:txBody>
        </p:sp>
      </p:grpSp>
      <p:pic>
        <p:nvPicPr>
          <p:cNvPr id="7" name="Picture Placeholder 6">
            <a:extLst>
              <a:ext uri="{FF2B5EF4-FFF2-40B4-BE49-F238E27FC236}">
                <a16:creationId xmlns:a16="http://schemas.microsoft.com/office/drawing/2014/main" id="{C3E93F8A-DA0B-393D-E250-4F2501AED57E}"/>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l="30490" r="30490"/>
          <a:stretch>
            <a:fillRect/>
          </a:stretch>
        </p:blipFill>
        <p:spPr/>
      </p:pic>
    </p:spTree>
    <p:extLst>
      <p:ext uri="{BB962C8B-B14F-4D97-AF65-F5344CB8AC3E}">
        <p14:creationId xmlns:p14="http://schemas.microsoft.com/office/powerpoint/2010/main" val="23855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A474-1794-C90A-1B97-9E7DAE027840}"/>
            </a:ext>
          </a:extLst>
        </p:cNvPr>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3321BE61-BBAA-8DB8-B5BB-EB1F8C2F8EEF}"/>
              </a:ext>
            </a:extLst>
          </p:cNvPr>
          <p:cNvSpPr/>
          <p:nvPr/>
        </p:nvSpPr>
        <p:spPr>
          <a:xfrm rot="16200000" flipH="1">
            <a:off x="6375663" y="188535"/>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386AA9-C22D-8C05-09F9-72A798D86738}"/>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6FB5B64B-ADA2-43AB-7AD6-35AD505FFF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D1DD9C2-6598-82E8-AE08-FE0734648A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88EE6A0-A392-25E5-CE39-D11D82DAF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1EE8B46-7278-8BDD-559B-84A8C910A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95AA98D-5708-B77B-D823-1664EF629B73}"/>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3BD895-25B4-6FEF-6CE3-EE281CC229AC}"/>
              </a:ext>
            </a:extLst>
          </p:cNvPr>
          <p:cNvSpPr txBox="1"/>
          <p:nvPr/>
        </p:nvSpPr>
        <p:spPr>
          <a:xfrm>
            <a:off x="995833" y="1018440"/>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Description</a:t>
            </a:r>
          </a:p>
        </p:txBody>
      </p:sp>
      <p:sp>
        <p:nvSpPr>
          <p:cNvPr id="13" name="TextBox 12">
            <a:extLst>
              <a:ext uri="{FF2B5EF4-FFF2-40B4-BE49-F238E27FC236}">
                <a16:creationId xmlns:a16="http://schemas.microsoft.com/office/drawing/2014/main" id="{223915C0-FDAC-8710-D30F-377CC9C356F1}"/>
              </a:ext>
            </a:extLst>
          </p:cNvPr>
          <p:cNvSpPr txBox="1"/>
          <p:nvPr/>
        </p:nvSpPr>
        <p:spPr>
          <a:xfrm>
            <a:off x="995833" y="3972727"/>
            <a:ext cx="4156342" cy="261610"/>
          </a:xfrm>
          <a:prstGeom prst="rect">
            <a:avLst/>
          </a:prstGeom>
          <a:noFill/>
        </p:spPr>
        <p:txBody>
          <a:bodyPr wrap="square">
            <a:spAutoFit/>
          </a:bodyPr>
          <a:lstStyle/>
          <a:p>
            <a:r>
              <a:rPr lang="en-US" sz="1100" dirty="0">
                <a:solidFill>
                  <a:schemeClr val="bg2">
                    <a:lumMod val="75000"/>
                    <a:lumOff val="25000"/>
                  </a:schemeClr>
                </a:solidFill>
              </a:rPr>
              <a:t>Water source type</a:t>
            </a:r>
          </a:p>
        </p:txBody>
      </p:sp>
      <p:sp>
        <p:nvSpPr>
          <p:cNvPr id="17" name="TextBox 16">
            <a:extLst>
              <a:ext uri="{FF2B5EF4-FFF2-40B4-BE49-F238E27FC236}">
                <a16:creationId xmlns:a16="http://schemas.microsoft.com/office/drawing/2014/main" id="{13F25497-4709-DA53-23D3-C9A07384776C}"/>
              </a:ext>
            </a:extLst>
          </p:cNvPr>
          <p:cNvSpPr txBox="1"/>
          <p:nvPr/>
        </p:nvSpPr>
        <p:spPr>
          <a:xfrm>
            <a:off x="995833" y="4377880"/>
            <a:ext cx="4156342" cy="261610"/>
          </a:xfrm>
          <a:prstGeom prst="rect">
            <a:avLst/>
          </a:prstGeom>
          <a:noFill/>
        </p:spPr>
        <p:txBody>
          <a:bodyPr wrap="square">
            <a:spAutoFit/>
          </a:bodyPr>
          <a:lstStyle/>
          <a:p>
            <a:r>
              <a:rPr lang="en-US" sz="1100" dirty="0">
                <a:solidFill>
                  <a:schemeClr val="bg2">
                    <a:lumMod val="75000"/>
                    <a:lumOff val="25000"/>
                  </a:schemeClr>
                </a:solidFill>
              </a:rPr>
              <a:t>Contaminant levels</a:t>
            </a:r>
          </a:p>
        </p:txBody>
      </p:sp>
      <p:grpSp>
        <p:nvGrpSpPr>
          <p:cNvPr id="16" name="Group 15">
            <a:extLst>
              <a:ext uri="{FF2B5EF4-FFF2-40B4-BE49-F238E27FC236}">
                <a16:creationId xmlns:a16="http://schemas.microsoft.com/office/drawing/2014/main" id="{9AFFA599-E9DE-09BA-0734-2DE280CC5C94}"/>
              </a:ext>
            </a:extLst>
          </p:cNvPr>
          <p:cNvGrpSpPr/>
          <p:nvPr/>
        </p:nvGrpSpPr>
        <p:grpSpPr>
          <a:xfrm>
            <a:off x="995832" y="2104293"/>
            <a:ext cx="4156343" cy="779779"/>
            <a:chOff x="7391444" y="2589968"/>
            <a:chExt cx="4156343" cy="779779"/>
          </a:xfrm>
        </p:grpSpPr>
        <p:sp>
          <p:nvSpPr>
            <p:cNvPr id="8" name="TextBox 7">
              <a:extLst>
                <a:ext uri="{FF2B5EF4-FFF2-40B4-BE49-F238E27FC236}">
                  <a16:creationId xmlns:a16="http://schemas.microsoft.com/office/drawing/2014/main" id="{4280A966-176E-5FD5-F44F-F86696FAA988}"/>
                </a:ext>
              </a:extLst>
            </p:cNvPr>
            <p:cNvSpPr txBox="1"/>
            <p:nvPr/>
          </p:nvSpPr>
          <p:spPr>
            <a:xfrm>
              <a:off x="7391444" y="2589968"/>
              <a:ext cx="2865618" cy="338554"/>
            </a:xfrm>
            <a:prstGeom prst="rect">
              <a:avLst/>
            </a:prstGeom>
            <a:noFill/>
          </p:spPr>
          <p:txBody>
            <a:bodyPr wrap="square">
              <a:spAutoFit/>
            </a:bodyPr>
            <a:lstStyle/>
            <a:p>
              <a:r>
                <a:rPr lang="en-US" sz="1600" dirty="0">
                  <a:solidFill>
                    <a:schemeClr val="accent1"/>
                  </a:solidFill>
                  <a:latin typeface="Montserrat SemiBold" pitchFamily="2" charset="0"/>
                </a:rPr>
                <a:t>Variables</a:t>
              </a:r>
            </a:p>
          </p:txBody>
        </p:sp>
        <p:grpSp>
          <p:nvGrpSpPr>
            <p:cNvPr id="11" name="Group 10">
              <a:extLst>
                <a:ext uri="{FF2B5EF4-FFF2-40B4-BE49-F238E27FC236}">
                  <a16:creationId xmlns:a16="http://schemas.microsoft.com/office/drawing/2014/main" id="{FCAB484F-3D80-F8C0-5FDD-B7DDA41B9A28}"/>
                </a:ext>
              </a:extLst>
            </p:cNvPr>
            <p:cNvGrpSpPr/>
            <p:nvPr/>
          </p:nvGrpSpPr>
          <p:grpSpPr>
            <a:xfrm>
              <a:off x="7391445" y="2890407"/>
              <a:ext cx="4156342" cy="479340"/>
              <a:chOff x="7391445" y="2890407"/>
              <a:chExt cx="4156342" cy="479340"/>
            </a:xfrm>
          </p:grpSpPr>
          <p:sp>
            <p:nvSpPr>
              <p:cNvPr id="23" name="TextBox 22">
                <a:extLst>
                  <a:ext uri="{FF2B5EF4-FFF2-40B4-BE49-F238E27FC236}">
                    <a16:creationId xmlns:a16="http://schemas.microsoft.com/office/drawing/2014/main" id="{73BB7110-8E3B-69A5-CA6A-E8E97CD9AECF}"/>
                  </a:ext>
                </a:extLst>
              </p:cNvPr>
              <p:cNvSpPr txBox="1"/>
              <p:nvPr/>
            </p:nvSpPr>
            <p:spPr>
              <a:xfrm>
                <a:off x="7391445" y="2890407"/>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a:t>
                </a:r>
              </a:p>
            </p:txBody>
          </p:sp>
          <p:sp>
            <p:nvSpPr>
              <p:cNvPr id="4" name="TextBox 3">
                <a:extLst>
                  <a:ext uri="{FF2B5EF4-FFF2-40B4-BE49-F238E27FC236}">
                    <a16:creationId xmlns:a16="http://schemas.microsoft.com/office/drawing/2014/main" id="{4E8F89F7-C282-6F06-9E57-D48691C03737}"/>
                  </a:ext>
                </a:extLst>
              </p:cNvPr>
              <p:cNvSpPr txBox="1"/>
              <p:nvPr/>
            </p:nvSpPr>
            <p:spPr>
              <a:xfrm>
                <a:off x="7391445" y="3123526"/>
                <a:ext cx="4156342" cy="246221"/>
              </a:xfrm>
              <a:prstGeom prst="rect">
                <a:avLst/>
              </a:prstGeom>
              <a:noFill/>
            </p:spPr>
            <p:txBody>
              <a:bodyPr wrap="square">
                <a:spAutoFit/>
              </a:bodyPr>
              <a:lstStyle/>
              <a:p>
                <a:r>
                  <a:rPr lang="en-US" sz="1000" dirty="0">
                    <a:solidFill>
                      <a:schemeClr val="bg2">
                        <a:lumMod val="75000"/>
                        <a:lumOff val="25000"/>
                      </a:schemeClr>
                    </a:solidFill>
                    <a:latin typeface="Montserrat SemiBold" pitchFamily="2" charset="0"/>
                  </a:rPr>
                  <a:t>Cholera Cases per 100,000 people</a:t>
                </a:r>
              </a:p>
            </p:txBody>
          </p:sp>
        </p:grpSp>
      </p:grpSp>
      <p:sp>
        <p:nvSpPr>
          <p:cNvPr id="19" name="TextBox 18">
            <a:extLst>
              <a:ext uri="{FF2B5EF4-FFF2-40B4-BE49-F238E27FC236}">
                <a16:creationId xmlns:a16="http://schemas.microsoft.com/office/drawing/2014/main" id="{B7C70D65-07DD-79FC-0BD3-D69A45490356}"/>
              </a:ext>
            </a:extLst>
          </p:cNvPr>
          <p:cNvSpPr txBox="1"/>
          <p:nvPr/>
        </p:nvSpPr>
        <p:spPr>
          <a:xfrm>
            <a:off x="995832" y="3043019"/>
            <a:ext cx="2865618"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22" name="TextBox 21">
            <a:extLst>
              <a:ext uri="{FF2B5EF4-FFF2-40B4-BE49-F238E27FC236}">
                <a16:creationId xmlns:a16="http://schemas.microsoft.com/office/drawing/2014/main" id="{40FC6461-E7F7-8FEE-D133-0546B9805C5D}"/>
              </a:ext>
            </a:extLst>
          </p:cNvPr>
          <p:cNvSpPr txBox="1"/>
          <p:nvPr/>
        </p:nvSpPr>
        <p:spPr>
          <a:xfrm>
            <a:off x="995833" y="3296803"/>
            <a:ext cx="4156342" cy="246221"/>
          </a:xfrm>
          <a:prstGeom prst="rect">
            <a:avLst/>
          </a:prstGeom>
          <a:noFill/>
        </p:spPr>
        <p:txBody>
          <a:bodyPr wrap="square">
            <a:spAutoFit/>
          </a:bodyPr>
          <a:lstStyle/>
          <a:p>
            <a:r>
              <a:rPr lang="en-US" sz="1000" dirty="0">
                <a:solidFill>
                  <a:schemeClr val="accent1"/>
                </a:solidFill>
                <a:latin typeface="Montserrat SemiBold" pitchFamily="2" charset="0"/>
              </a:rPr>
              <a:t>Environmental</a:t>
            </a:r>
          </a:p>
        </p:txBody>
      </p:sp>
      <p:sp>
        <p:nvSpPr>
          <p:cNvPr id="24" name="TextBox 23">
            <a:extLst>
              <a:ext uri="{FF2B5EF4-FFF2-40B4-BE49-F238E27FC236}">
                <a16:creationId xmlns:a16="http://schemas.microsoft.com/office/drawing/2014/main" id="{767490FA-8010-74F7-FCF6-3F14169F0145}"/>
              </a:ext>
            </a:extLst>
          </p:cNvPr>
          <p:cNvSpPr txBox="1"/>
          <p:nvPr/>
        </p:nvSpPr>
        <p:spPr>
          <a:xfrm>
            <a:off x="995833" y="3567574"/>
            <a:ext cx="4156342" cy="261610"/>
          </a:xfrm>
          <a:prstGeom prst="rect">
            <a:avLst/>
          </a:prstGeom>
          <a:noFill/>
        </p:spPr>
        <p:txBody>
          <a:bodyPr wrap="square">
            <a:spAutoFit/>
          </a:bodyPr>
          <a:lstStyle/>
          <a:p>
            <a:r>
              <a:rPr lang="en-US" sz="1100" dirty="0">
                <a:solidFill>
                  <a:schemeClr val="bg2">
                    <a:lumMod val="75000"/>
                    <a:lumOff val="25000"/>
                  </a:schemeClr>
                </a:solidFill>
                <a:latin typeface="+mj-lt"/>
              </a:rPr>
              <a:t>Rainfall frequency</a:t>
            </a:r>
          </a:p>
        </p:txBody>
      </p:sp>
      <p:sp>
        <p:nvSpPr>
          <p:cNvPr id="30" name="TextBox 29">
            <a:extLst>
              <a:ext uri="{FF2B5EF4-FFF2-40B4-BE49-F238E27FC236}">
                <a16:creationId xmlns:a16="http://schemas.microsoft.com/office/drawing/2014/main" id="{DD59AFC6-0197-B7FC-33AA-7FB0C78BA845}"/>
              </a:ext>
            </a:extLst>
          </p:cNvPr>
          <p:cNvSpPr txBox="1"/>
          <p:nvPr/>
        </p:nvSpPr>
        <p:spPr>
          <a:xfrm>
            <a:off x="995833" y="4783033"/>
            <a:ext cx="4156342" cy="261610"/>
          </a:xfrm>
          <a:prstGeom prst="rect">
            <a:avLst/>
          </a:prstGeom>
          <a:noFill/>
        </p:spPr>
        <p:txBody>
          <a:bodyPr wrap="square">
            <a:spAutoFit/>
          </a:bodyPr>
          <a:lstStyle/>
          <a:p>
            <a:r>
              <a:rPr lang="en-US" sz="1100" dirty="0">
                <a:solidFill>
                  <a:schemeClr val="bg2">
                    <a:lumMod val="75000"/>
                    <a:lumOff val="25000"/>
                  </a:schemeClr>
                </a:solidFill>
              </a:rPr>
              <a:t>pH, turbidity, dissolved oxygen</a:t>
            </a:r>
          </a:p>
        </p:txBody>
      </p:sp>
      <p:sp>
        <p:nvSpPr>
          <p:cNvPr id="34" name="TextBox 33">
            <a:extLst>
              <a:ext uri="{FF2B5EF4-FFF2-40B4-BE49-F238E27FC236}">
                <a16:creationId xmlns:a16="http://schemas.microsoft.com/office/drawing/2014/main" id="{59EDF824-7C09-B6F0-4324-DCC50DB3CDD1}"/>
              </a:ext>
            </a:extLst>
          </p:cNvPr>
          <p:cNvSpPr txBox="1"/>
          <p:nvPr/>
        </p:nvSpPr>
        <p:spPr>
          <a:xfrm>
            <a:off x="995833" y="5188186"/>
            <a:ext cx="4156342" cy="261610"/>
          </a:xfrm>
          <a:prstGeom prst="rect">
            <a:avLst/>
          </a:prstGeom>
          <a:noFill/>
        </p:spPr>
        <p:txBody>
          <a:bodyPr wrap="square">
            <a:spAutoFit/>
          </a:bodyPr>
          <a:lstStyle/>
          <a:p>
            <a:r>
              <a:rPr lang="en-US" sz="1100" dirty="0">
                <a:solidFill>
                  <a:schemeClr val="bg2">
                    <a:lumMod val="75000"/>
                    <a:lumOff val="25000"/>
                  </a:schemeClr>
                </a:solidFill>
              </a:rPr>
              <a:t>Nitrate and lead concentrations</a:t>
            </a:r>
          </a:p>
        </p:txBody>
      </p:sp>
      <p:cxnSp>
        <p:nvCxnSpPr>
          <p:cNvPr id="12" name="Straight Connector 11">
            <a:extLst>
              <a:ext uri="{FF2B5EF4-FFF2-40B4-BE49-F238E27FC236}">
                <a16:creationId xmlns:a16="http://schemas.microsoft.com/office/drawing/2014/main" id="{2B5D79A4-F76D-0662-DE00-C55B486845AE}"/>
              </a:ext>
            </a:extLst>
          </p:cNvPr>
          <p:cNvCxnSpPr/>
          <p:nvPr/>
        </p:nvCxnSpPr>
        <p:spPr>
          <a:xfrm>
            <a:off x="0" y="3893261"/>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A47193-BEF2-2BF2-D237-DB2252D8B5EC}"/>
              </a:ext>
            </a:extLst>
          </p:cNvPr>
          <p:cNvCxnSpPr/>
          <p:nvPr/>
        </p:nvCxnSpPr>
        <p:spPr>
          <a:xfrm>
            <a:off x="0" y="4298414"/>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F3986F-19F4-04EE-274D-B40AF3A48576}"/>
              </a:ext>
            </a:extLst>
          </p:cNvPr>
          <p:cNvCxnSpPr/>
          <p:nvPr/>
        </p:nvCxnSpPr>
        <p:spPr>
          <a:xfrm>
            <a:off x="0" y="2940218"/>
            <a:ext cx="408622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88B90-5020-171D-C0DC-0243B3C6EC14}"/>
              </a:ext>
            </a:extLst>
          </p:cNvPr>
          <p:cNvCxnSpPr/>
          <p:nvPr/>
        </p:nvCxnSpPr>
        <p:spPr>
          <a:xfrm>
            <a:off x="0" y="4703567"/>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7256-2491-7F92-60E3-BE887C6CD956}"/>
              </a:ext>
            </a:extLst>
          </p:cNvPr>
          <p:cNvCxnSpPr/>
          <p:nvPr/>
        </p:nvCxnSpPr>
        <p:spPr>
          <a:xfrm>
            <a:off x="0" y="5108720"/>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3110DD-D432-A9AB-EA3C-06A8671F88B7}"/>
              </a:ext>
            </a:extLst>
          </p:cNvPr>
          <p:cNvCxnSpPr/>
          <p:nvPr/>
        </p:nvCxnSpPr>
        <p:spPr>
          <a:xfrm>
            <a:off x="0" y="5513873"/>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B5FCD-DC81-D8CD-726C-5FAD29FD2996}"/>
              </a:ext>
            </a:extLst>
          </p:cNvPr>
          <p:cNvSpPr txBox="1"/>
          <p:nvPr/>
        </p:nvSpPr>
        <p:spPr>
          <a:xfrm>
            <a:off x="995833" y="5593339"/>
            <a:ext cx="4156342" cy="261610"/>
          </a:xfrm>
          <a:prstGeom prst="rect">
            <a:avLst/>
          </a:prstGeom>
          <a:noFill/>
        </p:spPr>
        <p:txBody>
          <a:bodyPr wrap="square">
            <a:spAutoFit/>
          </a:bodyPr>
          <a:lstStyle/>
          <a:p>
            <a:r>
              <a:rPr lang="en-US" sz="1100" dirty="0">
                <a:solidFill>
                  <a:schemeClr val="bg2">
                    <a:lumMod val="75000"/>
                    <a:lumOff val="25000"/>
                  </a:schemeClr>
                </a:solidFill>
              </a:rPr>
              <a:t>Bacterial counts</a:t>
            </a:r>
            <a:endParaRPr lang="en-US" sz="1100" dirty="0">
              <a:solidFill>
                <a:schemeClr val="accent1"/>
              </a:solidFill>
              <a:latin typeface="Montserrat SemiBold" pitchFamily="2" charset="0"/>
            </a:endParaRPr>
          </a:p>
        </p:txBody>
      </p:sp>
      <p:grpSp>
        <p:nvGrpSpPr>
          <p:cNvPr id="59" name="Group 58">
            <a:extLst>
              <a:ext uri="{FF2B5EF4-FFF2-40B4-BE49-F238E27FC236}">
                <a16:creationId xmlns:a16="http://schemas.microsoft.com/office/drawing/2014/main" id="{670A2B71-FB20-43F6-73C9-987725D1DD33}"/>
              </a:ext>
            </a:extLst>
          </p:cNvPr>
          <p:cNvGrpSpPr/>
          <p:nvPr/>
        </p:nvGrpSpPr>
        <p:grpSpPr>
          <a:xfrm>
            <a:off x="9515475" y="1995610"/>
            <a:ext cx="2676525" cy="2882170"/>
            <a:chOff x="9515475" y="2127343"/>
            <a:chExt cx="2676525" cy="2882170"/>
          </a:xfrm>
        </p:grpSpPr>
        <p:sp>
          <p:nvSpPr>
            <p:cNvPr id="41" name="TextBox 40">
              <a:extLst>
                <a:ext uri="{FF2B5EF4-FFF2-40B4-BE49-F238E27FC236}">
                  <a16:creationId xmlns:a16="http://schemas.microsoft.com/office/drawing/2014/main" id="{D86369D0-1CCD-DAEF-8148-AA968C71170A}"/>
                </a:ext>
              </a:extLst>
            </p:cNvPr>
            <p:cNvSpPr txBox="1"/>
            <p:nvPr/>
          </p:nvSpPr>
          <p:spPr>
            <a:xfrm>
              <a:off x="9515475" y="2863824"/>
              <a:ext cx="2552833" cy="261610"/>
            </a:xfrm>
            <a:prstGeom prst="rect">
              <a:avLst/>
            </a:prstGeom>
            <a:noFill/>
          </p:spPr>
          <p:txBody>
            <a:bodyPr wrap="square">
              <a:spAutoFit/>
            </a:bodyPr>
            <a:lstStyle/>
            <a:p>
              <a:r>
                <a:rPr lang="en-US" sz="1100" dirty="0">
                  <a:solidFill>
                    <a:schemeClr val="bg2">
                      <a:lumMod val="75000"/>
                      <a:lumOff val="25000"/>
                    </a:schemeClr>
                  </a:solidFill>
                </a:rPr>
                <a:t>Sanitation access</a:t>
              </a:r>
            </a:p>
          </p:txBody>
        </p:sp>
        <p:sp>
          <p:nvSpPr>
            <p:cNvPr id="42" name="TextBox 41">
              <a:extLst>
                <a:ext uri="{FF2B5EF4-FFF2-40B4-BE49-F238E27FC236}">
                  <a16:creationId xmlns:a16="http://schemas.microsoft.com/office/drawing/2014/main" id="{66E19847-BBD5-2FC0-09A6-E5BFF54698BC}"/>
                </a:ext>
              </a:extLst>
            </p:cNvPr>
            <p:cNvSpPr txBox="1"/>
            <p:nvPr/>
          </p:nvSpPr>
          <p:spPr>
            <a:xfrm>
              <a:off x="9515475" y="3334843"/>
              <a:ext cx="2552833" cy="261610"/>
            </a:xfrm>
            <a:prstGeom prst="rect">
              <a:avLst/>
            </a:prstGeom>
            <a:noFill/>
          </p:spPr>
          <p:txBody>
            <a:bodyPr wrap="square">
              <a:spAutoFit/>
            </a:bodyPr>
            <a:lstStyle/>
            <a:p>
              <a:r>
                <a:rPr lang="en-US" sz="1100" dirty="0">
                  <a:solidFill>
                    <a:schemeClr val="bg2">
                      <a:lumMod val="75000"/>
                      <a:lumOff val="25000"/>
                    </a:schemeClr>
                  </a:solidFill>
                </a:rPr>
                <a:t>Open defecation rates</a:t>
              </a:r>
            </a:p>
          </p:txBody>
        </p:sp>
        <p:grpSp>
          <p:nvGrpSpPr>
            <p:cNvPr id="43" name="Group 42">
              <a:extLst>
                <a:ext uri="{FF2B5EF4-FFF2-40B4-BE49-F238E27FC236}">
                  <a16:creationId xmlns:a16="http://schemas.microsoft.com/office/drawing/2014/main" id="{6950627E-FB2A-75F7-4A26-D96F309B05C3}"/>
                </a:ext>
              </a:extLst>
            </p:cNvPr>
            <p:cNvGrpSpPr/>
            <p:nvPr/>
          </p:nvGrpSpPr>
          <p:grpSpPr>
            <a:xfrm>
              <a:off x="9515475" y="2127343"/>
              <a:ext cx="2552833" cy="535693"/>
              <a:chOff x="7391444" y="3528694"/>
              <a:chExt cx="4156343" cy="535693"/>
            </a:xfrm>
          </p:grpSpPr>
          <p:sp>
            <p:nvSpPr>
              <p:cNvPr id="44" name="TextBox 43">
                <a:extLst>
                  <a:ext uri="{FF2B5EF4-FFF2-40B4-BE49-F238E27FC236}">
                    <a16:creationId xmlns:a16="http://schemas.microsoft.com/office/drawing/2014/main" id="{DC5EA028-9F11-1342-EAA9-498F20D0D131}"/>
                  </a:ext>
                </a:extLst>
              </p:cNvPr>
              <p:cNvSpPr txBox="1"/>
              <p:nvPr/>
            </p:nvSpPr>
            <p:spPr>
              <a:xfrm>
                <a:off x="7391444" y="3528694"/>
                <a:ext cx="4044671" cy="307777"/>
              </a:xfrm>
              <a:prstGeom prst="rect">
                <a:avLst/>
              </a:prstGeom>
              <a:noFill/>
            </p:spPr>
            <p:txBody>
              <a:bodyPr wrap="square">
                <a:spAutoFit/>
              </a:bodyPr>
              <a:lstStyle/>
              <a:p>
                <a:r>
                  <a:rPr lang="en-US" sz="1400" dirty="0">
                    <a:solidFill>
                      <a:schemeClr val="accent1"/>
                    </a:solidFill>
                    <a:latin typeface="Montserrat SemiBold" pitchFamily="2" charset="0"/>
                  </a:rPr>
                  <a:t>Predictor Variables</a:t>
                </a:r>
              </a:p>
            </p:txBody>
          </p:sp>
          <p:sp>
            <p:nvSpPr>
              <p:cNvPr id="45" name="TextBox 44">
                <a:extLst>
                  <a:ext uri="{FF2B5EF4-FFF2-40B4-BE49-F238E27FC236}">
                    <a16:creationId xmlns:a16="http://schemas.microsoft.com/office/drawing/2014/main" id="{56E83F77-4DBC-C141-FA70-F3FA5280C02A}"/>
                  </a:ext>
                </a:extLst>
              </p:cNvPr>
              <p:cNvSpPr txBox="1"/>
              <p:nvPr/>
            </p:nvSpPr>
            <p:spPr>
              <a:xfrm>
                <a:off x="7391446" y="3810471"/>
                <a:ext cx="4156341" cy="253916"/>
              </a:xfrm>
              <a:prstGeom prst="rect">
                <a:avLst/>
              </a:prstGeom>
              <a:noFill/>
            </p:spPr>
            <p:txBody>
              <a:bodyPr wrap="square">
                <a:spAutoFit/>
              </a:bodyPr>
              <a:lstStyle/>
              <a:p>
                <a:r>
                  <a:rPr lang="en-US" sz="1050" dirty="0">
                    <a:solidFill>
                      <a:schemeClr val="accent1"/>
                    </a:solidFill>
                    <a:latin typeface="Montserrat SemiBold" pitchFamily="2" charset="0"/>
                  </a:rPr>
                  <a:t>Socio-economic</a:t>
                </a:r>
              </a:p>
            </p:txBody>
          </p:sp>
        </p:grpSp>
        <p:sp>
          <p:nvSpPr>
            <p:cNvPr id="47" name="TextBox 46">
              <a:extLst>
                <a:ext uri="{FF2B5EF4-FFF2-40B4-BE49-F238E27FC236}">
                  <a16:creationId xmlns:a16="http://schemas.microsoft.com/office/drawing/2014/main" id="{8A721F04-B6E0-A83A-FC7C-ECCEAE4F9DE4}"/>
                </a:ext>
              </a:extLst>
            </p:cNvPr>
            <p:cNvSpPr txBox="1"/>
            <p:nvPr/>
          </p:nvSpPr>
          <p:spPr>
            <a:xfrm>
              <a:off x="9515475" y="3805862"/>
              <a:ext cx="2552833" cy="261610"/>
            </a:xfrm>
            <a:prstGeom prst="rect">
              <a:avLst/>
            </a:prstGeom>
            <a:noFill/>
          </p:spPr>
          <p:txBody>
            <a:bodyPr wrap="square">
              <a:spAutoFit/>
            </a:bodyPr>
            <a:lstStyle/>
            <a:p>
              <a:r>
                <a:rPr lang="en-US" sz="1100" dirty="0">
                  <a:solidFill>
                    <a:schemeClr val="bg2">
                      <a:lumMod val="75000"/>
                      <a:lumOff val="25000"/>
                    </a:schemeClr>
                  </a:solidFill>
                </a:rPr>
                <a:t>Education levels</a:t>
              </a:r>
            </a:p>
          </p:txBody>
        </p:sp>
        <p:sp>
          <p:nvSpPr>
            <p:cNvPr id="48" name="TextBox 47">
              <a:extLst>
                <a:ext uri="{FF2B5EF4-FFF2-40B4-BE49-F238E27FC236}">
                  <a16:creationId xmlns:a16="http://schemas.microsoft.com/office/drawing/2014/main" id="{5F6B9CF5-E691-4B55-C57A-40D84CAAA49E}"/>
                </a:ext>
              </a:extLst>
            </p:cNvPr>
            <p:cNvSpPr txBox="1"/>
            <p:nvPr/>
          </p:nvSpPr>
          <p:spPr>
            <a:xfrm>
              <a:off x="9515475" y="4276881"/>
              <a:ext cx="2552833" cy="261610"/>
            </a:xfrm>
            <a:prstGeom prst="rect">
              <a:avLst/>
            </a:prstGeom>
            <a:noFill/>
          </p:spPr>
          <p:txBody>
            <a:bodyPr wrap="square">
              <a:spAutoFit/>
            </a:bodyPr>
            <a:lstStyle/>
            <a:p>
              <a:r>
                <a:rPr lang="en-US" sz="1100" dirty="0">
                  <a:solidFill>
                    <a:schemeClr val="bg2">
                      <a:lumMod val="75000"/>
                      <a:lumOff val="25000"/>
                    </a:schemeClr>
                  </a:solidFill>
                </a:rPr>
                <a:t>Population density</a:t>
              </a:r>
            </a:p>
          </p:txBody>
        </p:sp>
        <p:cxnSp>
          <p:nvCxnSpPr>
            <p:cNvPr id="50" name="Straight Connector 49">
              <a:extLst>
                <a:ext uri="{FF2B5EF4-FFF2-40B4-BE49-F238E27FC236}">
                  <a16:creationId xmlns:a16="http://schemas.microsoft.com/office/drawing/2014/main" id="{9F5E0329-7CE0-159C-50ED-724DB0D8C0A6}"/>
                </a:ext>
              </a:extLst>
            </p:cNvPr>
            <p:cNvCxnSpPr/>
            <p:nvPr/>
          </p:nvCxnSpPr>
          <p:spPr>
            <a:xfrm>
              <a:off x="9515475" y="3222444"/>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F115CE-08AE-0E32-BE74-5DDEFD28801E}"/>
                </a:ext>
              </a:extLst>
            </p:cNvPr>
            <p:cNvCxnSpPr/>
            <p:nvPr/>
          </p:nvCxnSpPr>
          <p:spPr>
            <a:xfrm>
              <a:off x="9515475" y="3693463"/>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F2CAA-6386-E257-9A06-FA6CBEE7DBBD}"/>
                </a:ext>
              </a:extLst>
            </p:cNvPr>
            <p:cNvCxnSpPr/>
            <p:nvPr/>
          </p:nvCxnSpPr>
          <p:spPr>
            <a:xfrm>
              <a:off x="9515475" y="4164482"/>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83A3EF-6692-EE6A-1FF2-55E0903AE21C}"/>
                </a:ext>
              </a:extLst>
            </p:cNvPr>
            <p:cNvCxnSpPr/>
            <p:nvPr/>
          </p:nvCxnSpPr>
          <p:spPr>
            <a:xfrm>
              <a:off x="9515475" y="4635501"/>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9692E8-5389-2ED4-4427-F6A2C57CEC9E}"/>
                </a:ext>
              </a:extLst>
            </p:cNvPr>
            <p:cNvSpPr txBox="1"/>
            <p:nvPr/>
          </p:nvSpPr>
          <p:spPr>
            <a:xfrm>
              <a:off x="9515475" y="4747903"/>
              <a:ext cx="2552833" cy="261610"/>
            </a:xfrm>
            <a:prstGeom prst="rect">
              <a:avLst/>
            </a:prstGeom>
            <a:noFill/>
          </p:spPr>
          <p:txBody>
            <a:bodyPr wrap="square">
              <a:spAutoFit/>
            </a:bodyPr>
            <a:lstStyle/>
            <a:p>
              <a:r>
                <a:rPr lang="en-US" sz="1100" dirty="0">
                  <a:solidFill>
                    <a:schemeClr val="bg2">
                      <a:lumMod val="75000"/>
                      <a:lumOff val="25000"/>
                    </a:schemeClr>
                  </a:solidFill>
                </a:rPr>
                <a:t>Infrastructure-related variables</a:t>
              </a:r>
              <a:endParaRPr lang="en-US" sz="1100" dirty="0">
                <a:solidFill>
                  <a:schemeClr val="accent1"/>
                </a:solidFill>
                <a:latin typeface="Montserrat SemiBold" pitchFamily="2" charset="0"/>
              </a:endParaRPr>
            </a:p>
          </p:txBody>
        </p:sp>
      </p:grpSp>
      <p:pic>
        <p:nvPicPr>
          <p:cNvPr id="10" name="Picture Placeholder 9">
            <a:extLst>
              <a:ext uri="{FF2B5EF4-FFF2-40B4-BE49-F238E27FC236}">
                <a16:creationId xmlns:a16="http://schemas.microsoft.com/office/drawing/2014/main" id="{D3F7CFC7-6045-9D01-3764-BAB68D45F942}"/>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3023" r="23023"/>
          <a:stretch>
            <a:fillRect/>
          </a:stretch>
        </p:blipFill>
        <p:spPr/>
      </p:pic>
    </p:spTree>
    <p:extLst>
      <p:ext uri="{BB962C8B-B14F-4D97-AF65-F5344CB8AC3E}">
        <p14:creationId xmlns:p14="http://schemas.microsoft.com/office/powerpoint/2010/main" val="316788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A454-B138-927E-744C-FD4811AAB68E}"/>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B7776DC-D249-0F5B-834A-02A5DFB2DCF2}"/>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214B3460-B89A-7095-F2A7-ECCBDE4A7D7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4A51925-325F-A809-0C47-CC17E770CE68}"/>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4F8D482-D0A1-C6FD-B889-EF13D37A9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822EBBA-9985-7E17-EBD5-AB3DFBE2D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B264146-535F-9C83-DE8A-32FB0CC03C8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9D986A55-EB9C-D29B-2A4D-6E60FCDBE229}"/>
              </a:ext>
            </a:extLst>
          </p:cNvPr>
          <p:cNvSpPr txBox="1"/>
          <p:nvPr/>
        </p:nvSpPr>
        <p:spPr>
          <a:xfrm>
            <a:off x="2997200" y="927903"/>
            <a:ext cx="6197600" cy="523220"/>
          </a:xfrm>
          <a:prstGeom prst="rect">
            <a:avLst/>
          </a:prstGeom>
          <a:noFill/>
        </p:spPr>
        <p:txBody>
          <a:bodyPr wrap="square">
            <a:spAutoFit/>
          </a:bodyPr>
          <a:lstStyle/>
          <a:p>
            <a:pPr algn="ctr"/>
            <a:r>
              <a:rPr lang="en-US" sz="2800" dirty="0">
                <a:solidFill>
                  <a:schemeClr val="accent1"/>
                </a:solidFill>
                <a:latin typeface="Montserrat SemiBold" pitchFamily="2" charset="0"/>
              </a:rPr>
              <a:t>Dataset Pre-processing</a:t>
            </a:r>
          </a:p>
        </p:txBody>
      </p:sp>
      <p:sp>
        <p:nvSpPr>
          <p:cNvPr id="10" name="Freeform 18">
            <a:extLst>
              <a:ext uri="{FF2B5EF4-FFF2-40B4-BE49-F238E27FC236}">
                <a16:creationId xmlns:a16="http://schemas.microsoft.com/office/drawing/2014/main" id="{72BD28C0-4703-8290-0634-8BABB59F1351}"/>
              </a:ext>
            </a:extLst>
          </p:cNvPr>
          <p:cNvSpPr>
            <a:spLocks/>
          </p:cNvSpPr>
          <p:nvPr/>
        </p:nvSpPr>
        <p:spPr bwMode="auto">
          <a:xfrm>
            <a:off x="1462861" y="3398477"/>
            <a:ext cx="754725" cy="494666"/>
          </a:xfrm>
          <a:custGeom>
            <a:avLst/>
            <a:gdLst>
              <a:gd name="T0" fmla="*/ 0 w 682"/>
              <a:gd name="T1" fmla="*/ 447 h 447"/>
              <a:gd name="T2" fmla="*/ 682 w 682"/>
              <a:gd name="T3" fmla="*/ 447 h 447"/>
              <a:gd name="T4" fmla="*/ 682 w 682"/>
              <a:gd name="T5" fmla="*/ 0 h 447"/>
              <a:gd name="T6" fmla="*/ 670 w 682"/>
              <a:gd name="T7" fmla="*/ 0 h 447"/>
              <a:gd name="T8" fmla="*/ 670 w 682"/>
              <a:gd name="T9" fmla="*/ 435 h 447"/>
              <a:gd name="T10" fmla="*/ 0 w 682"/>
              <a:gd name="T11" fmla="*/ 435 h 447"/>
              <a:gd name="T12" fmla="*/ 0 w 682"/>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0" y="447"/>
                </a:moveTo>
                <a:lnTo>
                  <a:pt x="682" y="447"/>
                </a:lnTo>
                <a:lnTo>
                  <a:pt x="682" y="0"/>
                </a:lnTo>
                <a:lnTo>
                  <a:pt x="670" y="0"/>
                </a:lnTo>
                <a:lnTo>
                  <a:pt x="670" y="435"/>
                </a:lnTo>
                <a:lnTo>
                  <a:pt x="0" y="435"/>
                </a:lnTo>
                <a:lnTo>
                  <a:pt x="0" y="4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6040592B-0519-4C3D-28FD-6B950E615DCF}"/>
              </a:ext>
            </a:extLst>
          </p:cNvPr>
          <p:cNvSpPr>
            <a:spLocks noChangeArrowheads="1"/>
          </p:cNvSpPr>
          <p:nvPr/>
        </p:nvSpPr>
        <p:spPr bwMode="auto">
          <a:xfrm>
            <a:off x="1383184"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14">
            <a:extLst>
              <a:ext uri="{FF2B5EF4-FFF2-40B4-BE49-F238E27FC236}">
                <a16:creationId xmlns:a16="http://schemas.microsoft.com/office/drawing/2014/main" id="{79AE579D-EBE1-A432-F766-2214D988BAFC}"/>
              </a:ext>
            </a:extLst>
          </p:cNvPr>
          <p:cNvSpPr>
            <a:spLocks noChangeArrowheads="1"/>
          </p:cNvSpPr>
          <p:nvPr/>
        </p:nvSpPr>
        <p:spPr bwMode="auto">
          <a:xfrm>
            <a:off x="1648776" y="2316742"/>
            <a:ext cx="1125448"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TextBox 39">
            <a:extLst>
              <a:ext uri="{FF2B5EF4-FFF2-40B4-BE49-F238E27FC236}">
                <a16:creationId xmlns:a16="http://schemas.microsoft.com/office/drawing/2014/main" id="{A8EAAD61-6C51-B3A8-8DE8-80EBB8D16751}"/>
              </a:ext>
            </a:extLst>
          </p:cNvPr>
          <p:cNvSpPr txBox="1"/>
          <p:nvPr/>
        </p:nvSpPr>
        <p:spPr>
          <a:xfrm>
            <a:off x="1877316" y="2649187"/>
            <a:ext cx="668367"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01</a:t>
            </a:r>
            <a:r>
              <a:rPr lang="en-US" sz="2400" dirty="0">
                <a:ln w="3175">
                  <a:noFill/>
                </a:ln>
                <a:solidFill>
                  <a:schemeClr val="accent1"/>
                </a:solidFill>
                <a:latin typeface="+mj-lt"/>
              </a:rPr>
              <a:t>.</a:t>
            </a:r>
          </a:p>
        </p:txBody>
      </p:sp>
      <p:sp>
        <p:nvSpPr>
          <p:cNvPr id="11" name="Freeform 19">
            <a:extLst>
              <a:ext uri="{FF2B5EF4-FFF2-40B4-BE49-F238E27FC236}">
                <a16:creationId xmlns:a16="http://schemas.microsoft.com/office/drawing/2014/main" id="{2D775612-DEF5-C96F-C0A7-46287255A753}"/>
              </a:ext>
            </a:extLst>
          </p:cNvPr>
          <p:cNvSpPr>
            <a:spLocks/>
          </p:cNvSpPr>
          <p:nvPr/>
        </p:nvSpPr>
        <p:spPr bwMode="auto">
          <a:xfrm>
            <a:off x="9983266" y="3398477"/>
            <a:ext cx="754725" cy="494666"/>
          </a:xfrm>
          <a:custGeom>
            <a:avLst/>
            <a:gdLst>
              <a:gd name="T0" fmla="*/ 682 w 682"/>
              <a:gd name="T1" fmla="*/ 435 h 447"/>
              <a:gd name="T2" fmla="*/ 12 w 682"/>
              <a:gd name="T3" fmla="*/ 435 h 447"/>
              <a:gd name="T4" fmla="*/ 12 w 682"/>
              <a:gd name="T5" fmla="*/ 0 h 447"/>
              <a:gd name="T6" fmla="*/ 0 w 682"/>
              <a:gd name="T7" fmla="*/ 0 h 447"/>
              <a:gd name="T8" fmla="*/ 0 w 682"/>
              <a:gd name="T9" fmla="*/ 447 h 447"/>
              <a:gd name="T10" fmla="*/ 682 w 682"/>
              <a:gd name="T11" fmla="*/ 447 h 447"/>
              <a:gd name="T12" fmla="*/ 682 w 682"/>
              <a:gd name="T13" fmla="*/ 435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682" y="435"/>
                </a:moveTo>
                <a:lnTo>
                  <a:pt x="12" y="435"/>
                </a:lnTo>
                <a:lnTo>
                  <a:pt x="12" y="0"/>
                </a:lnTo>
                <a:lnTo>
                  <a:pt x="0" y="0"/>
                </a:lnTo>
                <a:lnTo>
                  <a:pt x="0" y="447"/>
                </a:lnTo>
                <a:lnTo>
                  <a:pt x="682" y="447"/>
                </a:lnTo>
                <a:lnTo>
                  <a:pt x="682" y="43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Rounded Corners 19">
            <a:extLst>
              <a:ext uri="{FF2B5EF4-FFF2-40B4-BE49-F238E27FC236}">
                <a16:creationId xmlns:a16="http://schemas.microsoft.com/office/drawing/2014/main" id="{BB4B2389-385A-2986-6AC4-6182675BFD75}"/>
              </a:ext>
            </a:extLst>
          </p:cNvPr>
          <p:cNvSpPr>
            <a:spLocks noChangeArrowheads="1"/>
          </p:cNvSpPr>
          <p:nvPr/>
        </p:nvSpPr>
        <p:spPr bwMode="auto">
          <a:xfrm>
            <a:off x="10649461"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EFBFEB7E-FB33-16F5-654E-149264D445DC}"/>
              </a:ext>
            </a:extLst>
          </p:cNvPr>
          <p:cNvSpPr>
            <a:spLocks noChangeArrowheads="1"/>
          </p:cNvSpPr>
          <p:nvPr/>
        </p:nvSpPr>
        <p:spPr bwMode="auto">
          <a:xfrm>
            <a:off x="9391215" y="2316742"/>
            <a:ext cx="1125449"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66C86719-29FC-72E9-C82F-B543C71CB90B}"/>
              </a:ext>
            </a:extLst>
          </p:cNvPr>
          <p:cNvSpPr txBox="1"/>
          <p:nvPr/>
        </p:nvSpPr>
        <p:spPr>
          <a:xfrm>
            <a:off x="9619755" y="2649187"/>
            <a:ext cx="668368"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05</a:t>
            </a:r>
            <a:r>
              <a:rPr lang="en-US" sz="2400" dirty="0">
                <a:ln w="3175">
                  <a:noFill/>
                </a:ln>
                <a:solidFill>
                  <a:schemeClr val="accent1"/>
                </a:solidFill>
                <a:latin typeface="+mj-lt"/>
              </a:rPr>
              <a:t>.</a:t>
            </a:r>
          </a:p>
        </p:txBody>
      </p:sp>
      <p:grpSp>
        <p:nvGrpSpPr>
          <p:cNvPr id="72" name="Group 71">
            <a:extLst>
              <a:ext uri="{FF2B5EF4-FFF2-40B4-BE49-F238E27FC236}">
                <a16:creationId xmlns:a16="http://schemas.microsoft.com/office/drawing/2014/main" id="{A5C84C9A-3365-1185-78DF-8F2ED6B0200B}"/>
              </a:ext>
            </a:extLst>
          </p:cNvPr>
          <p:cNvGrpSpPr/>
          <p:nvPr/>
        </p:nvGrpSpPr>
        <p:grpSpPr>
          <a:xfrm>
            <a:off x="3337052" y="2152797"/>
            <a:ext cx="1404320" cy="1789430"/>
            <a:chOff x="3315986" y="1846581"/>
            <a:chExt cx="1884948" cy="2401861"/>
          </a:xfrm>
        </p:grpSpPr>
        <p:sp>
          <p:nvSpPr>
            <p:cNvPr id="13" name="Freeform 8">
              <a:extLst>
                <a:ext uri="{FF2B5EF4-FFF2-40B4-BE49-F238E27FC236}">
                  <a16:creationId xmlns:a16="http://schemas.microsoft.com/office/drawing/2014/main" id="{EEEBD313-FA47-C194-4CFF-47FFCDE6C9F7}"/>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2BCECB04-6548-4C40-379E-81F8EE2C6108}"/>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E6B7CB7B-D227-27A9-2054-5CAA524D002A}"/>
                </a:ext>
              </a:extLst>
            </p:cNvPr>
            <p:cNvSpPr>
              <a:spLocks noChangeArrowheads="1"/>
            </p:cNvSpPr>
            <p:nvPr/>
          </p:nvSpPr>
          <p:spPr bwMode="auto">
            <a:xfrm>
              <a:off x="3815073"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776CB757-9C93-4C6A-A29E-2E5886CC70C2}"/>
                </a:ext>
              </a:extLst>
            </p:cNvPr>
            <p:cNvSpPr>
              <a:spLocks noChangeArrowheads="1"/>
            </p:cNvSpPr>
            <p:nvPr/>
          </p:nvSpPr>
          <p:spPr bwMode="auto">
            <a:xfrm>
              <a:off x="3315986"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B48E2FC7-6BAB-E710-56D7-50F5239D445C}"/>
                </a:ext>
              </a:extLst>
            </p:cNvPr>
            <p:cNvSpPr txBox="1"/>
            <p:nvPr/>
          </p:nvSpPr>
          <p:spPr>
            <a:xfrm>
              <a:off x="3809902"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02</a:t>
              </a:r>
              <a:r>
                <a:rPr lang="en-US" sz="2400" dirty="0">
                  <a:ln w="3175">
                    <a:noFill/>
                  </a:ln>
                  <a:solidFill>
                    <a:schemeClr val="accent1"/>
                  </a:solidFill>
                  <a:latin typeface="+mj-lt"/>
                </a:rPr>
                <a:t>.</a:t>
              </a:r>
            </a:p>
          </p:txBody>
        </p:sp>
      </p:grpSp>
      <p:grpSp>
        <p:nvGrpSpPr>
          <p:cNvPr id="73" name="Group 72">
            <a:extLst>
              <a:ext uri="{FF2B5EF4-FFF2-40B4-BE49-F238E27FC236}">
                <a16:creationId xmlns:a16="http://schemas.microsoft.com/office/drawing/2014/main" id="{56BC0E6C-21B7-DB65-91D3-3FAE518FE3E3}"/>
              </a:ext>
            </a:extLst>
          </p:cNvPr>
          <p:cNvGrpSpPr/>
          <p:nvPr/>
        </p:nvGrpSpPr>
        <p:grpSpPr>
          <a:xfrm>
            <a:off x="7424066" y="2152797"/>
            <a:ext cx="1404320" cy="1789430"/>
            <a:chOff x="7022010" y="1846581"/>
            <a:chExt cx="1884948" cy="2401861"/>
          </a:xfrm>
        </p:grpSpPr>
        <p:sp>
          <p:nvSpPr>
            <p:cNvPr id="14" name="Freeform 10">
              <a:extLst>
                <a:ext uri="{FF2B5EF4-FFF2-40B4-BE49-F238E27FC236}">
                  <a16:creationId xmlns:a16="http://schemas.microsoft.com/office/drawing/2014/main" id="{AB1B9C59-907A-143C-560D-79ECCA6FD98D}"/>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3B8AC19-930E-0D07-36E2-0746E1F5233E}"/>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27">
              <a:extLst>
                <a:ext uri="{FF2B5EF4-FFF2-40B4-BE49-F238E27FC236}">
                  <a16:creationId xmlns:a16="http://schemas.microsoft.com/office/drawing/2014/main" id="{D83B8D40-0D42-FA64-C9D3-0D3AEA9F1EC1}"/>
                </a:ext>
              </a:extLst>
            </p:cNvPr>
            <p:cNvSpPr>
              <a:spLocks noChangeArrowheads="1"/>
            </p:cNvSpPr>
            <p:nvPr/>
          </p:nvSpPr>
          <p:spPr bwMode="auto">
            <a:xfrm>
              <a:off x="8238535"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Rounded Corners 26">
              <a:extLst>
                <a:ext uri="{FF2B5EF4-FFF2-40B4-BE49-F238E27FC236}">
                  <a16:creationId xmlns:a16="http://schemas.microsoft.com/office/drawing/2014/main" id="{86877BB9-D0B9-6D8E-0EFF-B67A8D5224BE}"/>
                </a:ext>
              </a:extLst>
            </p:cNvPr>
            <p:cNvSpPr>
              <a:spLocks noChangeArrowheads="1"/>
            </p:cNvSpPr>
            <p:nvPr/>
          </p:nvSpPr>
          <p:spPr bwMode="auto">
            <a:xfrm>
              <a:off x="7022010"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B1ED1BDC-10A8-AE5F-3543-C4EB69D8AB57}"/>
                </a:ext>
              </a:extLst>
            </p:cNvPr>
            <p:cNvSpPr txBox="1"/>
            <p:nvPr/>
          </p:nvSpPr>
          <p:spPr>
            <a:xfrm>
              <a:off x="7515926"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04</a:t>
              </a:r>
              <a:r>
                <a:rPr lang="en-US" sz="2400" dirty="0">
                  <a:ln w="3175">
                    <a:noFill/>
                  </a:ln>
                  <a:solidFill>
                    <a:schemeClr val="accent1"/>
                  </a:solidFill>
                  <a:latin typeface="+mj-lt"/>
                </a:rPr>
                <a:t>.</a:t>
              </a:r>
            </a:p>
          </p:txBody>
        </p:sp>
      </p:grpSp>
      <p:grpSp>
        <p:nvGrpSpPr>
          <p:cNvPr id="74" name="Group 73">
            <a:extLst>
              <a:ext uri="{FF2B5EF4-FFF2-40B4-BE49-F238E27FC236}">
                <a16:creationId xmlns:a16="http://schemas.microsoft.com/office/drawing/2014/main" id="{42BAD963-1F06-DF3F-57ED-CA8EF4A00CBF}"/>
              </a:ext>
            </a:extLst>
          </p:cNvPr>
          <p:cNvGrpSpPr/>
          <p:nvPr/>
        </p:nvGrpSpPr>
        <p:grpSpPr>
          <a:xfrm>
            <a:off x="5304200" y="2064669"/>
            <a:ext cx="1557038" cy="1864680"/>
            <a:chOff x="5068733" y="1745575"/>
            <a:chExt cx="2089934" cy="2502867"/>
          </a:xfrm>
        </p:grpSpPr>
        <p:sp>
          <p:nvSpPr>
            <p:cNvPr id="32" name="Rectangle: Rounded Corners 31">
              <a:extLst>
                <a:ext uri="{FF2B5EF4-FFF2-40B4-BE49-F238E27FC236}">
                  <a16:creationId xmlns:a16="http://schemas.microsoft.com/office/drawing/2014/main" id="{9117885C-09BA-7B08-F565-6613EC29914E}"/>
                </a:ext>
              </a:extLst>
            </p:cNvPr>
            <p:cNvSpPr>
              <a:spLocks noChangeArrowheads="1"/>
            </p:cNvSpPr>
            <p:nvPr/>
          </p:nvSpPr>
          <p:spPr bwMode="auto">
            <a:xfrm>
              <a:off x="6006752"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Rounded Corners 32">
              <a:extLst>
                <a:ext uri="{FF2B5EF4-FFF2-40B4-BE49-F238E27FC236}">
                  <a16:creationId xmlns:a16="http://schemas.microsoft.com/office/drawing/2014/main" id="{A4A63845-9BD3-8195-ED0F-2BFFDDDDA4FD}"/>
                </a:ext>
              </a:extLst>
            </p:cNvPr>
            <p:cNvSpPr>
              <a:spLocks noChangeArrowheads="1"/>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3FF3D23A-B177-E4DF-C246-1C3F222C3F9D}"/>
                </a:ext>
              </a:extLst>
            </p:cNvPr>
            <p:cNvSpPr>
              <a:spLocks/>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Rounded Corners 33">
              <a:extLst>
                <a:ext uri="{FF2B5EF4-FFF2-40B4-BE49-F238E27FC236}">
                  <a16:creationId xmlns:a16="http://schemas.microsoft.com/office/drawing/2014/main" id="{BA119228-5EC3-EFEF-1715-91F467A02EC5}"/>
                </a:ext>
              </a:extLst>
            </p:cNvPr>
            <p:cNvSpPr>
              <a:spLocks noChangeArrowheads="1"/>
            </p:cNvSpPr>
            <p:nvPr/>
          </p:nvSpPr>
          <p:spPr bwMode="auto">
            <a:xfrm>
              <a:off x="5068733" y="1745575"/>
              <a:ext cx="2089934" cy="2089932"/>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56C90A-23FD-5872-E0DD-357A427B88BF}"/>
                </a:ext>
              </a:extLst>
            </p:cNvPr>
            <p:cNvSpPr txBox="1"/>
            <p:nvPr/>
          </p:nvSpPr>
          <p:spPr>
            <a:xfrm>
              <a:off x="5642092" y="2530144"/>
              <a:ext cx="897115" cy="619670"/>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03</a:t>
              </a:r>
              <a:r>
                <a:rPr lang="en-US" sz="2400" dirty="0">
                  <a:ln w="3175">
                    <a:noFill/>
                  </a:ln>
                  <a:solidFill>
                    <a:schemeClr val="accent1"/>
                  </a:solidFill>
                  <a:latin typeface="+mj-lt"/>
                </a:rPr>
                <a:t>.</a:t>
              </a:r>
            </a:p>
          </p:txBody>
        </p:sp>
      </p:grpSp>
      <p:grpSp>
        <p:nvGrpSpPr>
          <p:cNvPr id="47" name="Group 46">
            <a:extLst>
              <a:ext uri="{FF2B5EF4-FFF2-40B4-BE49-F238E27FC236}">
                <a16:creationId xmlns:a16="http://schemas.microsoft.com/office/drawing/2014/main" id="{0384ACD9-CCA6-C69E-1ED1-E18CE8DBCCB0}"/>
              </a:ext>
            </a:extLst>
          </p:cNvPr>
          <p:cNvGrpSpPr/>
          <p:nvPr/>
        </p:nvGrpSpPr>
        <p:grpSpPr>
          <a:xfrm>
            <a:off x="2792902" y="4525031"/>
            <a:ext cx="1973058" cy="1369614"/>
            <a:chOff x="995833" y="4663796"/>
            <a:chExt cx="4156342" cy="1369614"/>
          </a:xfrm>
        </p:grpSpPr>
        <p:sp>
          <p:nvSpPr>
            <p:cNvPr id="48" name="TextBox 47">
              <a:extLst>
                <a:ext uri="{FF2B5EF4-FFF2-40B4-BE49-F238E27FC236}">
                  <a16:creationId xmlns:a16="http://schemas.microsoft.com/office/drawing/2014/main" id="{F60F7518-3A8B-B77A-2F2F-CAB57D014542}"/>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Feature </a:t>
              </a:r>
              <a:r>
                <a:rPr lang="en-US" sz="1050" dirty="0" err="1">
                  <a:solidFill>
                    <a:schemeClr val="accent1"/>
                  </a:solidFill>
                  <a:latin typeface="Montserrat SemiBold" pitchFamily="2" charset="0"/>
                </a:rPr>
                <a:t>Categorisation</a:t>
              </a:r>
              <a:endParaRPr lang="en-US" sz="1050" dirty="0">
                <a:solidFill>
                  <a:schemeClr val="accent1"/>
                </a:solidFill>
                <a:latin typeface="Montserrat SemiBold" pitchFamily="2" charset="0"/>
              </a:endParaRPr>
            </a:p>
          </p:txBody>
        </p:sp>
        <p:sp>
          <p:nvSpPr>
            <p:cNvPr id="49" name="TextBox 48">
              <a:extLst>
                <a:ext uri="{FF2B5EF4-FFF2-40B4-BE49-F238E27FC236}">
                  <a16:creationId xmlns:a16="http://schemas.microsoft.com/office/drawing/2014/main" id="{029CD778-4E2B-71F5-A5D2-242378FB88FE}"/>
                </a:ext>
              </a:extLst>
            </p:cNvPr>
            <p:cNvSpPr txBox="1"/>
            <p:nvPr/>
          </p:nvSpPr>
          <p:spPr>
            <a:xfrm>
              <a:off x="995833" y="4886942"/>
              <a:ext cx="4156342" cy="1146468"/>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Separated numerical and categorical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Target variable excluded from all preprocessing steps.</a:t>
              </a:r>
            </a:p>
          </p:txBody>
        </p:sp>
      </p:grpSp>
      <p:grpSp>
        <p:nvGrpSpPr>
          <p:cNvPr id="51" name="Group 50">
            <a:extLst>
              <a:ext uri="{FF2B5EF4-FFF2-40B4-BE49-F238E27FC236}">
                <a16:creationId xmlns:a16="http://schemas.microsoft.com/office/drawing/2014/main" id="{85714359-1B93-7C0A-295B-A00570CAEFDB}"/>
              </a:ext>
            </a:extLst>
          </p:cNvPr>
          <p:cNvGrpSpPr/>
          <p:nvPr/>
        </p:nvGrpSpPr>
        <p:grpSpPr>
          <a:xfrm>
            <a:off x="476332" y="4525031"/>
            <a:ext cx="1973058" cy="1161865"/>
            <a:chOff x="995833" y="4663796"/>
            <a:chExt cx="4156342" cy="1161865"/>
          </a:xfrm>
        </p:grpSpPr>
        <p:sp>
          <p:nvSpPr>
            <p:cNvPr id="52" name="TextBox 51">
              <a:extLst>
                <a:ext uri="{FF2B5EF4-FFF2-40B4-BE49-F238E27FC236}">
                  <a16:creationId xmlns:a16="http://schemas.microsoft.com/office/drawing/2014/main" id="{CCE8A163-5968-5B16-05CF-62F97256353F}"/>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 Validation</a:t>
              </a:r>
            </a:p>
          </p:txBody>
        </p:sp>
        <p:sp>
          <p:nvSpPr>
            <p:cNvPr id="53" name="TextBox 52">
              <a:extLst>
                <a:ext uri="{FF2B5EF4-FFF2-40B4-BE49-F238E27FC236}">
                  <a16:creationId xmlns:a16="http://schemas.microsoft.com/office/drawing/2014/main" id="{851F05DC-4642-67DE-1064-602981A15736}"/>
                </a:ext>
              </a:extLst>
            </p:cNvPr>
            <p:cNvSpPr txBox="1"/>
            <p:nvPr/>
          </p:nvSpPr>
          <p:spPr>
            <a:xfrm>
              <a:off x="995833" y="4886942"/>
              <a:ext cx="4156342" cy="93871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Confirmed the presence of Cholera Cases per 100,000 people before transformation.</a:t>
              </a:r>
            </a:p>
          </p:txBody>
        </p:sp>
      </p:grpSp>
      <p:grpSp>
        <p:nvGrpSpPr>
          <p:cNvPr id="54" name="Group 53">
            <a:extLst>
              <a:ext uri="{FF2B5EF4-FFF2-40B4-BE49-F238E27FC236}">
                <a16:creationId xmlns:a16="http://schemas.microsoft.com/office/drawing/2014/main" id="{48E09CA7-9E4D-29E0-ECF5-592E6CCF5764}"/>
              </a:ext>
            </a:extLst>
          </p:cNvPr>
          <p:cNvGrpSpPr/>
          <p:nvPr/>
        </p:nvGrpSpPr>
        <p:grpSpPr>
          <a:xfrm>
            <a:off x="5109472" y="4525031"/>
            <a:ext cx="1973058" cy="1877445"/>
            <a:chOff x="995833" y="4663796"/>
            <a:chExt cx="4156342" cy="1877445"/>
          </a:xfrm>
        </p:grpSpPr>
        <p:sp>
          <p:nvSpPr>
            <p:cNvPr id="55" name="TextBox 54">
              <a:extLst>
                <a:ext uri="{FF2B5EF4-FFF2-40B4-BE49-F238E27FC236}">
                  <a16:creationId xmlns:a16="http://schemas.microsoft.com/office/drawing/2014/main" id="{D0063AC2-7CEA-A70F-3C6F-2FB0AE1740AB}"/>
                </a:ext>
              </a:extLst>
            </p:cNvPr>
            <p:cNvSpPr txBox="1"/>
            <p:nvPr/>
          </p:nvSpPr>
          <p:spPr>
            <a:xfrm>
              <a:off x="995833" y="4663796"/>
              <a:ext cx="4156342" cy="261610"/>
            </a:xfrm>
            <a:prstGeom prst="rect">
              <a:avLst/>
            </a:prstGeom>
            <a:noFill/>
          </p:spPr>
          <p:txBody>
            <a:bodyPr wrap="square">
              <a:spAutoFit/>
            </a:bodyPr>
            <a:lstStyle/>
            <a:p>
              <a:r>
                <a:rPr lang="en-US" sz="1050" dirty="0">
                  <a:solidFill>
                    <a:schemeClr val="accent1"/>
                  </a:solidFill>
                  <a:latin typeface="Montserrat SemiBold" pitchFamily="2" charset="0"/>
                </a:rPr>
                <a:t>Skewness Handling</a:t>
              </a:r>
            </a:p>
          </p:txBody>
        </p:sp>
        <p:sp>
          <p:nvSpPr>
            <p:cNvPr id="56" name="TextBox 55">
              <a:extLst>
                <a:ext uri="{FF2B5EF4-FFF2-40B4-BE49-F238E27FC236}">
                  <a16:creationId xmlns:a16="http://schemas.microsoft.com/office/drawing/2014/main" id="{EB2391AD-AB22-5727-2B86-7703BC252FDB}"/>
                </a:ext>
              </a:extLst>
            </p:cNvPr>
            <p:cNvSpPr txBox="1"/>
            <p:nvPr/>
          </p:nvSpPr>
          <p:spPr>
            <a:xfrm>
              <a:off x="995833" y="4886942"/>
              <a:ext cx="4156342" cy="16542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Calculated skewness coefficients for numerical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Applied log1p transformation to variables with skew &gt; 1 to reduce outlier impact and </a:t>
              </a:r>
              <a:r>
                <a:rPr lang="en-US" sz="1100" dirty="0" err="1">
                  <a:solidFill>
                    <a:schemeClr val="bg2">
                      <a:lumMod val="75000"/>
                      <a:lumOff val="25000"/>
                    </a:schemeClr>
                  </a:solidFill>
                  <a:latin typeface="+mj-lt"/>
                </a:rPr>
                <a:t>stabilise</a:t>
              </a:r>
              <a:r>
                <a:rPr lang="en-US" sz="1100" dirty="0">
                  <a:solidFill>
                    <a:schemeClr val="bg2">
                      <a:lumMod val="75000"/>
                      <a:lumOff val="25000"/>
                    </a:schemeClr>
                  </a:solidFill>
                  <a:latin typeface="+mj-lt"/>
                </a:rPr>
                <a:t> feature distributions.</a:t>
              </a:r>
            </a:p>
          </p:txBody>
        </p:sp>
      </p:grpSp>
      <p:grpSp>
        <p:nvGrpSpPr>
          <p:cNvPr id="57" name="Group 56">
            <a:extLst>
              <a:ext uri="{FF2B5EF4-FFF2-40B4-BE49-F238E27FC236}">
                <a16:creationId xmlns:a16="http://schemas.microsoft.com/office/drawing/2014/main" id="{248D9BC1-98EA-7AB8-EB43-84238F3041D9}"/>
              </a:ext>
            </a:extLst>
          </p:cNvPr>
          <p:cNvGrpSpPr/>
          <p:nvPr/>
        </p:nvGrpSpPr>
        <p:grpSpPr>
          <a:xfrm>
            <a:off x="7426042" y="4525031"/>
            <a:ext cx="1973058" cy="1331142"/>
            <a:chOff x="995833" y="4663796"/>
            <a:chExt cx="4156342" cy="1331142"/>
          </a:xfrm>
        </p:grpSpPr>
        <p:sp>
          <p:nvSpPr>
            <p:cNvPr id="58" name="TextBox 57">
              <a:extLst>
                <a:ext uri="{FF2B5EF4-FFF2-40B4-BE49-F238E27FC236}">
                  <a16:creationId xmlns:a16="http://schemas.microsoft.com/office/drawing/2014/main" id="{C8CA88AF-1E5C-EC92-9247-2ADC39E7E26B}"/>
                </a:ext>
              </a:extLst>
            </p:cNvPr>
            <p:cNvSpPr txBox="1"/>
            <p:nvPr/>
          </p:nvSpPr>
          <p:spPr>
            <a:xfrm>
              <a:off x="995833" y="4663796"/>
              <a:ext cx="4156342" cy="261610"/>
            </a:xfrm>
            <a:prstGeom prst="rect">
              <a:avLst/>
            </a:prstGeom>
            <a:noFill/>
          </p:spPr>
          <p:txBody>
            <a:bodyPr wrap="square">
              <a:spAutoFit/>
            </a:bodyPr>
            <a:lstStyle/>
            <a:p>
              <a:r>
                <a:rPr lang="en-US" sz="1050" dirty="0" err="1">
                  <a:solidFill>
                    <a:schemeClr val="accent1"/>
                  </a:solidFill>
                  <a:latin typeface="Montserrat SemiBold" pitchFamily="2" charset="0"/>
                </a:rPr>
                <a:t>Normalisation</a:t>
              </a:r>
              <a:endParaRPr lang="en-US" sz="1100" dirty="0">
                <a:solidFill>
                  <a:schemeClr val="accent1"/>
                </a:solidFill>
                <a:latin typeface="Montserrat SemiBold" pitchFamily="2" charset="0"/>
              </a:endParaRPr>
            </a:p>
          </p:txBody>
        </p:sp>
        <p:sp>
          <p:nvSpPr>
            <p:cNvPr id="59" name="TextBox 58">
              <a:extLst>
                <a:ext uri="{FF2B5EF4-FFF2-40B4-BE49-F238E27FC236}">
                  <a16:creationId xmlns:a16="http://schemas.microsoft.com/office/drawing/2014/main" id="{5CC72B34-3E90-CD8E-BC7B-D31654316392}"/>
                </a:ext>
              </a:extLst>
            </p:cNvPr>
            <p:cNvSpPr txBox="1"/>
            <p:nvPr/>
          </p:nvSpPr>
          <p:spPr>
            <a:xfrm>
              <a:off x="995833" y="4886942"/>
              <a:ext cx="4156342" cy="1107996"/>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Standardised</a:t>
              </a:r>
              <a:r>
                <a:rPr lang="en-US" sz="1100" dirty="0">
                  <a:solidFill>
                    <a:schemeClr val="bg2">
                      <a:lumMod val="75000"/>
                      <a:lumOff val="25000"/>
                    </a:schemeClr>
                  </a:solidFill>
                  <a:latin typeface="+mj-lt"/>
                </a:rPr>
                <a:t> numerical features using z-score </a:t>
              </a:r>
              <a:r>
                <a:rPr lang="en-US" sz="1100" dirty="0" err="1">
                  <a:solidFill>
                    <a:schemeClr val="bg2">
                      <a:lumMod val="75000"/>
                      <a:lumOff val="25000"/>
                    </a:schemeClr>
                  </a:solidFill>
                  <a:latin typeface="+mj-lt"/>
                </a:rPr>
                <a:t>normalisation</a:t>
              </a:r>
              <a:r>
                <a:rPr lang="en-US" sz="1100" dirty="0">
                  <a:solidFill>
                    <a:schemeClr val="bg2">
                      <a:lumMod val="75000"/>
                      <a:lumOff val="25000"/>
                    </a:schemeClr>
                  </a:solidFill>
                  <a:latin typeface="+mj-lt"/>
                </a:rPr>
                <a:t> for consistent scaling across all variables.</a:t>
              </a:r>
            </a:p>
          </p:txBody>
        </p:sp>
      </p:grpSp>
      <p:grpSp>
        <p:nvGrpSpPr>
          <p:cNvPr id="60" name="Group 59">
            <a:extLst>
              <a:ext uri="{FF2B5EF4-FFF2-40B4-BE49-F238E27FC236}">
                <a16:creationId xmlns:a16="http://schemas.microsoft.com/office/drawing/2014/main" id="{D514C48C-8DFD-97DD-AA9F-CDFABA810B99}"/>
              </a:ext>
            </a:extLst>
          </p:cNvPr>
          <p:cNvGrpSpPr/>
          <p:nvPr/>
        </p:nvGrpSpPr>
        <p:grpSpPr>
          <a:xfrm>
            <a:off x="9742610" y="4525031"/>
            <a:ext cx="1973058" cy="992587"/>
            <a:chOff x="995833" y="4663796"/>
            <a:chExt cx="4156342" cy="992587"/>
          </a:xfrm>
        </p:grpSpPr>
        <p:sp>
          <p:nvSpPr>
            <p:cNvPr id="61" name="TextBox 60">
              <a:extLst>
                <a:ext uri="{FF2B5EF4-FFF2-40B4-BE49-F238E27FC236}">
                  <a16:creationId xmlns:a16="http://schemas.microsoft.com/office/drawing/2014/main" id="{6C8271A8-43C0-6982-68F6-9D27C1F651D5}"/>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Categorical Encoding</a:t>
              </a:r>
            </a:p>
          </p:txBody>
        </p:sp>
        <p:sp>
          <p:nvSpPr>
            <p:cNvPr id="62" name="TextBox 61">
              <a:extLst>
                <a:ext uri="{FF2B5EF4-FFF2-40B4-BE49-F238E27FC236}">
                  <a16:creationId xmlns:a16="http://schemas.microsoft.com/office/drawing/2014/main" id="{93D5C08B-C9CD-55C0-31DC-3BB8AE217DEA}"/>
                </a:ext>
              </a:extLst>
            </p:cNvPr>
            <p:cNvSpPr txBox="1"/>
            <p:nvPr/>
          </p:nvSpPr>
          <p:spPr>
            <a:xfrm>
              <a:off x="995833" y="4886942"/>
              <a:ext cx="4156342" cy="76944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Used one-hot encoding with the first category dropped to avoid multicollinearity.</a:t>
              </a:r>
            </a:p>
          </p:txBody>
        </p:sp>
      </p:grpSp>
      <p:cxnSp>
        <p:nvCxnSpPr>
          <p:cNvPr id="64" name="Straight Connector 63">
            <a:extLst>
              <a:ext uri="{FF2B5EF4-FFF2-40B4-BE49-F238E27FC236}">
                <a16:creationId xmlns:a16="http://schemas.microsoft.com/office/drawing/2014/main" id="{F563DD93-6316-7F26-FAF5-FB4256884728}"/>
              </a:ext>
            </a:extLst>
          </p:cNvPr>
          <p:cNvCxnSpPr>
            <a:cxnSpLocks/>
          </p:cNvCxnSpPr>
          <p:nvPr/>
        </p:nvCxnSpPr>
        <p:spPr>
          <a:xfrm>
            <a:off x="262114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38B34D-3745-DE2C-A357-01E8705319F5}"/>
              </a:ext>
            </a:extLst>
          </p:cNvPr>
          <p:cNvCxnSpPr>
            <a:cxnSpLocks/>
          </p:cNvCxnSpPr>
          <p:nvPr/>
        </p:nvCxnSpPr>
        <p:spPr>
          <a:xfrm>
            <a:off x="493771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ADB572-335A-D18E-4A27-7853C73B74B7}"/>
              </a:ext>
            </a:extLst>
          </p:cNvPr>
          <p:cNvCxnSpPr>
            <a:cxnSpLocks/>
          </p:cNvCxnSpPr>
          <p:nvPr/>
        </p:nvCxnSpPr>
        <p:spPr>
          <a:xfrm>
            <a:off x="725428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E587D0-3ED8-A078-1E15-EBB1DD4EC1E5}"/>
              </a:ext>
            </a:extLst>
          </p:cNvPr>
          <p:cNvCxnSpPr>
            <a:cxnSpLocks/>
          </p:cNvCxnSpPr>
          <p:nvPr/>
        </p:nvCxnSpPr>
        <p:spPr>
          <a:xfrm>
            <a:off x="957085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35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9218-BDA8-A393-A417-30CEEC351BF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BE63B-2DC9-5892-9E4D-B8D2D994295B}"/>
              </a:ext>
            </a:extLst>
          </p:cNvPr>
          <p:cNvSpPr/>
          <p:nvPr/>
        </p:nvSpPr>
        <p:spPr>
          <a:xfrm>
            <a:off x="548158" y="1381125"/>
            <a:ext cx="6267450" cy="4867275"/>
          </a:xfrm>
          <a:prstGeom prst="roundRect">
            <a:avLst>
              <a:gd name="adj" fmla="val 33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45B362-BCE4-73FB-593E-76ABCE2F5710}"/>
              </a:ext>
            </a:extLst>
          </p:cNvPr>
          <p:cNvSpPr/>
          <p:nvPr/>
        </p:nvSpPr>
        <p:spPr>
          <a:xfrm>
            <a:off x="905265" y="954477"/>
            <a:ext cx="6141684" cy="4949046"/>
          </a:xfrm>
          <a:prstGeom prst="roundRect">
            <a:avLst>
              <a:gd name="adj" fmla="val 3965"/>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71A850-CCB2-2619-5316-2C3ABB30BEE9}"/>
              </a:ext>
            </a:extLst>
          </p:cNvPr>
          <p:cNvPicPr>
            <a:picLocks noChangeAspect="1"/>
          </p:cNvPicPr>
          <p:nvPr/>
        </p:nvPicPr>
        <p:blipFill>
          <a:blip r:embed="rId2">
            <a:extLst>
              <a:ext uri="{28A0092B-C50C-407E-A947-70E740481C1C}">
                <a14:useLocalDpi xmlns:a14="http://schemas.microsoft.com/office/drawing/2010/main" val="0"/>
              </a:ext>
            </a:extLst>
          </a:blip>
          <a:srcRect l="1334" t="5092" r="1334" b="1334"/>
          <a:stretch>
            <a:fillRect/>
          </a:stretch>
        </p:blipFill>
        <p:spPr>
          <a:xfrm>
            <a:off x="1363806" y="1524000"/>
            <a:ext cx="5224602" cy="4210050"/>
          </a:xfrm>
          <a:prstGeom prst="roundRect">
            <a:avLst>
              <a:gd name="adj" fmla="val 4349"/>
            </a:avLst>
          </a:prstGeom>
          <a:effectLst/>
        </p:spPr>
      </p:pic>
      <p:grpSp>
        <p:nvGrpSpPr>
          <p:cNvPr id="93" name="Group 92">
            <a:extLst>
              <a:ext uri="{FF2B5EF4-FFF2-40B4-BE49-F238E27FC236}">
                <a16:creationId xmlns:a16="http://schemas.microsoft.com/office/drawing/2014/main" id="{EC8A5BF3-650E-344E-F016-76AB1246DE20}"/>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449EB67-71E4-1BB9-FBE1-28834671D35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CB16A8B-E2F9-5654-59B8-EED8CB4900E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8461B4A4-E1F3-4E07-46A8-42768CC41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FBDF5EA-6109-FC4C-854E-7E0581CCF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A3AC172C-364C-1C1C-D9CC-2308B68499E1}"/>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53E3B32C-B1A6-FCA4-329D-488035D408A6}"/>
              </a:ext>
            </a:extLst>
          </p:cNvPr>
          <p:cNvSpPr txBox="1"/>
          <p:nvPr/>
        </p:nvSpPr>
        <p:spPr>
          <a:xfrm>
            <a:off x="7805738" y="2951947"/>
            <a:ext cx="4086225" cy="954107"/>
          </a:xfrm>
          <a:prstGeom prst="rect">
            <a:avLst/>
          </a:prstGeom>
          <a:noFill/>
        </p:spPr>
        <p:txBody>
          <a:bodyPr wrap="square">
            <a:spAutoFit/>
          </a:bodyPr>
          <a:lstStyle/>
          <a:p>
            <a:r>
              <a:rPr lang="en-US" sz="2800" dirty="0">
                <a:solidFill>
                  <a:schemeClr val="accent1"/>
                </a:solidFill>
                <a:latin typeface="Montserrat SemiBold" pitchFamily="2" charset="0"/>
              </a:rPr>
              <a:t>Methodology – Knowledge base</a:t>
            </a:r>
          </a:p>
        </p:txBody>
      </p:sp>
      <p:sp>
        <p:nvSpPr>
          <p:cNvPr id="18" name="TextBox 17">
            <a:extLst>
              <a:ext uri="{FF2B5EF4-FFF2-40B4-BE49-F238E27FC236}">
                <a16:creationId xmlns:a16="http://schemas.microsoft.com/office/drawing/2014/main" id="{DC41BC5E-F8C2-7748-CB1B-C2C5F41B0A0C}"/>
              </a:ext>
            </a:extLst>
          </p:cNvPr>
          <p:cNvSpPr txBox="1"/>
          <p:nvPr/>
        </p:nvSpPr>
        <p:spPr>
          <a:xfrm>
            <a:off x="1932995" y="1144785"/>
            <a:ext cx="4086225" cy="307777"/>
          </a:xfrm>
          <a:prstGeom prst="rect">
            <a:avLst/>
          </a:prstGeom>
          <a:noFill/>
        </p:spPr>
        <p:txBody>
          <a:bodyPr wrap="square">
            <a:spAutoFit/>
          </a:bodyPr>
          <a:lstStyle/>
          <a:p>
            <a:pPr algn="ctr"/>
            <a:r>
              <a:rPr lang="en-US" sz="1400" b="1" dirty="0">
                <a:solidFill>
                  <a:schemeClr val="accent1"/>
                </a:solidFill>
                <a:latin typeface="Montserrat SemiBold" pitchFamily="2" charset="0"/>
              </a:rPr>
              <a:t>Methodology</a:t>
            </a:r>
          </a:p>
        </p:txBody>
      </p:sp>
      <p:grpSp>
        <p:nvGrpSpPr>
          <p:cNvPr id="27" name="Group 26">
            <a:extLst>
              <a:ext uri="{FF2B5EF4-FFF2-40B4-BE49-F238E27FC236}">
                <a16:creationId xmlns:a16="http://schemas.microsoft.com/office/drawing/2014/main" id="{DE06EC3B-653C-7CB9-A8B3-D6388C69C6C9}"/>
              </a:ext>
            </a:extLst>
          </p:cNvPr>
          <p:cNvGrpSpPr/>
          <p:nvPr/>
        </p:nvGrpSpPr>
        <p:grpSpPr>
          <a:xfrm>
            <a:off x="1636132" y="1790701"/>
            <a:ext cx="848886" cy="245672"/>
            <a:chOff x="1636132" y="1790701"/>
            <a:chExt cx="848886" cy="245672"/>
          </a:xfrm>
        </p:grpSpPr>
        <p:sp>
          <p:nvSpPr>
            <p:cNvPr id="20" name="Rectangle: Rounded Corners 19">
              <a:extLst>
                <a:ext uri="{FF2B5EF4-FFF2-40B4-BE49-F238E27FC236}">
                  <a16:creationId xmlns:a16="http://schemas.microsoft.com/office/drawing/2014/main" id="{944410B2-5E9B-E134-CEB6-8FEA94B7F50A}"/>
                </a:ext>
              </a:extLst>
            </p:cNvPr>
            <p:cNvSpPr/>
            <p:nvPr/>
          </p:nvSpPr>
          <p:spPr>
            <a:xfrm>
              <a:off x="1676400" y="1790701"/>
              <a:ext cx="768350"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EDA1AF-1B74-97F0-711A-B0511E9BAC82}"/>
                </a:ext>
              </a:extLst>
            </p:cNvPr>
            <p:cNvSpPr txBox="1"/>
            <p:nvPr/>
          </p:nvSpPr>
          <p:spPr>
            <a:xfrm>
              <a:off x="1636132" y="1813510"/>
              <a:ext cx="848886" cy="200055"/>
            </a:xfrm>
            <a:prstGeom prst="rect">
              <a:avLst/>
            </a:prstGeom>
            <a:noFill/>
          </p:spPr>
          <p:txBody>
            <a:bodyPr wrap="square">
              <a:spAutoFit/>
            </a:bodyPr>
            <a:lstStyle/>
            <a:p>
              <a:pPr algn="ctr"/>
              <a:r>
                <a:rPr lang="en-US" sz="700" dirty="0">
                  <a:solidFill>
                    <a:schemeClr val="bg1"/>
                  </a:solidFill>
                  <a:latin typeface="Montserrat SemiBold" pitchFamily="2" charset="0"/>
                </a:rPr>
                <a:t>ML Models</a:t>
              </a:r>
            </a:p>
          </p:txBody>
        </p:sp>
      </p:grpSp>
      <p:grpSp>
        <p:nvGrpSpPr>
          <p:cNvPr id="36" name="Group 35">
            <a:extLst>
              <a:ext uri="{FF2B5EF4-FFF2-40B4-BE49-F238E27FC236}">
                <a16:creationId xmlns:a16="http://schemas.microsoft.com/office/drawing/2014/main" id="{C00AE0AB-0874-6ECF-C528-EA539ADFDC37}"/>
              </a:ext>
            </a:extLst>
          </p:cNvPr>
          <p:cNvGrpSpPr/>
          <p:nvPr/>
        </p:nvGrpSpPr>
        <p:grpSpPr>
          <a:xfrm>
            <a:off x="4465057" y="1861140"/>
            <a:ext cx="1145168" cy="245672"/>
            <a:chOff x="4465057" y="1790701"/>
            <a:chExt cx="1145168" cy="245672"/>
          </a:xfrm>
        </p:grpSpPr>
        <p:sp>
          <p:nvSpPr>
            <p:cNvPr id="31" name="Rectangle: Rounded Corners 30">
              <a:extLst>
                <a:ext uri="{FF2B5EF4-FFF2-40B4-BE49-F238E27FC236}">
                  <a16:creationId xmlns:a16="http://schemas.microsoft.com/office/drawing/2014/main" id="{2BA859E1-94EA-50A0-F929-44377271E090}"/>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CB3B205-69FA-4E48-3784-74EBC102FB3E}"/>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Benchmarking</a:t>
              </a:r>
            </a:p>
          </p:txBody>
        </p:sp>
      </p:grpSp>
      <p:grpSp>
        <p:nvGrpSpPr>
          <p:cNvPr id="46" name="Group 45">
            <a:extLst>
              <a:ext uri="{FF2B5EF4-FFF2-40B4-BE49-F238E27FC236}">
                <a16:creationId xmlns:a16="http://schemas.microsoft.com/office/drawing/2014/main" id="{E2EC6D29-BE8A-A5DD-8EAA-B3B5130B748A}"/>
              </a:ext>
            </a:extLst>
          </p:cNvPr>
          <p:cNvGrpSpPr/>
          <p:nvPr/>
        </p:nvGrpSpPr>
        <p:grpSpPr>
          <a:xfrm>
            <a:off x="1425612" y="4738234"/>
            <a:ext cx="2589794" cy="245672"/>
            <a:chOff x="4465057" y="1790701"/>
            <a:chExt cx="1145168" cy="245672"/>
          </a:xfrm>
        </p:grpSpPr>
        <p:sp>
          <p:nvSpPr>
            <p:cNvPr id="49" name="Rectangle: Rounded Corners 48">
              <a:extLst>
                <a:ext uri="{FF2B5EF4-FFF2-40B4-BE49-F238E27FC236}">
                  <a16:creationId xmlns:a16="http://schemas.microsoft.com/office/drawing/2014/main" id="{9828C574-005F-ED3D-F275-B27F580F7F42}"/>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161AC3-57C5-1748-1C0E-A5204710FDB8}"/>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Relationships between features and Target</a:t>
              </a:r>
            </a:p>
          </p:txBody>
        </p:sp>
      </p:grpSp>
      <p:sp>
        <p:nvSpPr>
          <p:cNvPr id="58" name="Rectangle 57">
            <a:extLst>
              <a:ext uri="{FF2B5EF4-FFF2-40B4-BE49-F238E27FC236}">
                <a16:creationId xmlns:a16="http://schemas.microsoft.com/office/drawing/2014/main" id="{E77B695F-183B-A2EA-792F-E366570BD221}"/>
              </a:ext>
            </a:extLst>
          </p:cNvPr>
          <p:cNvSpPr/>
          <p:nvPr/>
        </p:nvSpPr>
        <p:spPr>
          <a:xfrm>
            <a:off x="1548463" y="2900363"/>
            <a:ext cx="848886" cy="84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FA8889-4E84-67D6-6103-8BC9C84AF318}"/>
              </a:ext>
            </a:extLst>
          </p:cNvPr>
          <p:cNvGrpSpPr/>
          <p:nvPr/>
        </p:nvGrpSpPr>
        <p:grpSpPr>
          <a:xfrm>
            <a:off x="1455156" y="3719611"/>
            <a:ext cx="1331699" cy="245672"/>
            <a:chOff x="4465057" y="1790701"/>
            <a:chExt cx="1145168" cy="245672"/>
          </a:xfrm>
        </p:grpSpPr>
        <p:sp>
          <p:nvSpPr>
            <p:cNvPr id="39" name="Rectangle: Rounded Corners 38">
              <a:extLst>
                <a:ext uri="{FF2B5EF4-FFF2-40B4-BE49-F238E27FC236}">
                  <a16:creationId xmlns:a16="http://schemas.microsoft.com/office/drawing/2014/main" id="{A14FB64D-4BEB-3028-A593-EB3EEAB014C1}"/>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2B94EE-95AB-1123-E8FF-E081946271A1}"/>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Model Performance</a:t>
              </a:r>
            </a:p>
          </p:txBody>
        </p:sp>
      </p:grpSp>
      <p:pic>
        <p:nvPicPr>
          <p:cNvPr id="57" name="Graphic 56">
            <a:extLst>
              <a:ext uri="{FF2B5EF4-FFF2-40B4-BE49-F238E27FC236}">
                <a16:creationId xmlns:a16="http://schemas.microsoft.com/office/drawing/2014/main" id="{3FE2F949-A57A-DC85-9156-E8812E83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8666" y="2991764"/>
            <a:ext cx="660197" cy="660192"/>
          </a:xfrm>
          <a:prstGeom prst="rect">
            <a:avLst/>
          </a:prstGeom>
        </p:spPr>
      </p:pic>
    </p:spTree>
    <p:extLst>
      <p:ext uri="{BB962C8B-B14F-4D97-AF65-F5344CB8AC3E}">
        <p14:creationId xmlns:p14="http://schemas.microsoft.com/office/powerpoint/2010/main" val="943146383"/>
      </p:ext>
    </p:extLst>
  </p:cSld>
  <p:clrMapOvr>
    <a:masterClrMapping/>
  </p:clrMapOvr>
</p:sld>
</file>

<file path=ppt/theme/theme1.xml><?xml version="1.0" encoding="utf-8"?>
<a:theme xmlns:a="http://schemas.openxmlformats.org/drawingml/2006/main" name="Office Theme">
  <a:themeElements>
    <a:clrScheme name="Custom 839">
      <a:dk1>
        <a:srgbClr val="191919"/>
      </a:dk1>
      <a:lt1>
        <a:srgbClr val="FFFFFF"/>
      </a:lt1>
      <a:dk2>
        <a:srgbClr val="FFFFFF"/>
      </a:dk2>
      <a:lt2>
        <a:srgbClr val="191919"/>
      </a:lt2>
      <a:accent1>
        <a:srgbClr val="5B9196"/>
      </a:accent1>
      <a:accent2>
        <a:srgbClr val="525252"/>
      </a:accent2>
      <a:accent3>
        <a:srgbClr val="AEABAB"/>
      </a:accent3>
      <a:accent4>
        <a:srgbClr val="757070"/>
      </a:accent4>
      <a:accent5>
        <a:srgbClr val="3A3838"/>
      </a:accent5>
      <a:accent6>
        <a:srgbClr val="F2F2F2"/>
      </a:accent6>
      <a:hlink>
        <a:srgbClr val="282121"/>
      </a:hlink>
      <a:folHlink>
        <a:srgbClr val="605E5A"/>
      </a:folHlink>
    </a:clrScheme>
    <a:fontScheme name="Custom 4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1939</Words>
  <Application>Microsoft Office PowerPoint</Application>
  <PresentationFormat>Widescreen</PresentationFormat>
  <Paragraphs>313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Cambria Math</vt:lpstr>
      <vt:lpstr>Montserrat SemiBold</vt:lpstr>
      <vt:lpstr>Times New Roman</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Jideani</dc:creator>
  <cp:lastModifiedBy>Paul Jideani</cp:lastModifiedBy>
  <cp:revision>43</cp:revision>
  <dcterms:created xsi:type="dcterms:W3CDTF">2025-11-26T22:28:20Z</dcterms:created>
  <dcterms:modified xsi:type="dcterms:W3CDTF">2025-12-01T09:28:48Z</dcterms:modified>
</cp:coreProperties>
</file>